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8102600" cy="5765800"/>
  <p:notesSz cx="8102600" cy="5765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500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787398"/>
            <a:ext cx="6887210" cy="1210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228848"/>
            <a:ext cx="5671820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130" y="1326134"/>
            <a:ext cx="3524631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2839" y="1326134"/>
            <a:ext cx="3524631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0924" y="4244517"/>
            <a:ext cx="1739071" cy="15154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8100059" cy="180340"/>
          </a:xfrm>
          <a:custGeom>
            <a:avLst/>
            <a:gdLst/>
            <a:ahLst/>
            <a:cxnLst/>
            <a:rect l="l" t="t" r="r" b="b"/>
            <a:pathLst>
              <a:path w="8100059" h="180340">
                <a:moveTo>
                  <a:pt x="8099996" y="0"/>
                </a:moveTo>
                <a:lnTo>
                  <a:pt x="0" y="0"/>
                </a:lnTo>
                <a:lnTo>
                  <a:pt x="0" y="179997"/>
                </a:lnTo>
                <a:lnTo>
                  <a:pt x="8099996" y="179997"/>
                </a:lnTo>
                <a:lnTo>
                  <a:pt x="8099996" y="0"/>
                </a:lnTo>
                <a:close/>
              </a:path>
            </a:pathLst>
          </a:custGeom>
          <a:solidFill>
            <a:srgbClr val="83CB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88760" y="353174"/>
            <a:ext cx="1863089" cy="4022725"/>
          </a:xfrm>
          <a:custGeom>
            <a:avLst/>
            <a:gdLst/>
            <a:ahLst/>
            <a:cxnLst/>
            <a:rect l="l" t="t" r="r" b="b"/>
            <a:pathLst>
              <a:path w="1863090" h="4022725">
                <a:moveTo>
                  <a:pt x="0" y="4022471"/>
                </a:moveTo>
                <a:lnTo>
                  <a:pt x="1862480" y="4022471"/>
                </a:lnTo>
                <a:lnTo>
                  <a:pt x="1862480" y="0"/>
                </a:lnTo>
                <a:lnTo>
                  <a:pt x="0" y="0"/>
                </a:lnTo>
                <a:lnTo>
                  <a:pt x="0" y="4022471"/>
                </a:lnTo>
                <a:close/>
              </a:path>
            </a:pathLst>
          </a:custGeom>
          <a:ln w="9525">
            <a:solidFill>
              <a:srgbClr val="83C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3153" y="359995"/>
            <a:ext cx="1867535" cy="1939289"/>
          </a:xfrm>
          <a:custGeom>
            <a:avLst/>
            <a:gdLst/>
            <a:ahLst/>
            <a:cxnLst/>
            <a:rect l="l" t="t" r="r" b="b"/>
            <a:pathLst>
              <a:path w="1867535" h="1939289">
                <a:moveTo>
                  <a:pt x="0" y="0"/>
                </a:moveTo>
                <a:lnTo>
                  <a:pt x="0" y="1939239"/>
                </a:lnTo>
                <a:lnTo>
                  <a:pt x="1867242" y="1939239"/>
                </a:lnTo>
              </a:path>
            </a:pathLst>
          </a:custGeom>
          <a:ln w="9525">
            <a:solidFill>
              <a:srgbClr val="83C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28762" y="359995"/>
            <a:ext cx="1867535" cy="1939289"/>
          </a:xfrm>
          <a:custGeom>
            <a:avLst/>
            <a:gdLst/>
            <a:ahLst/>
            <a:cxnLst/>
            <a:rect l="l" t="t" r="r" b="b"/>
            <a:pathLst>
              <a:path w="1867535" h="1939289">
                <a:moveTo>
                  <a:pt x="0" y="0"/>
                </a:moveTo>
                <a:lnTo>
                  <a:pt x="0" y="1939239"/>
                </a:lnTo>
                <a:lnTo>
                  <a:pt x="1867242" y="1939239"/>
                </a:lnTo>
              </a:path>
            </a:pathLst>
          </a:custGeom>
          <a:ln w="9525">
            <a:solidFill>
              <a:srgbClr val="83C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90762" y="359995"/>
            <a:ext cx="1867535" cy="1939289"/>
          </a:xfrm>
          <a:custGeom>
            <a:avLst/>
            <a:gdLst/>
            <a:ahLst/>
            <a:cxnLst/>
            <a:rect l="l" t="t" r="r" b="b"/>
            <a:pathLst>
              <a:path w="1867535" h="1939289">
                <a:moveTo>
                  <a:pt x="0" y="0"/>
                </a:moveTo>
                <a:lnTo>
                  <a:pt x="0" y="1939239"/>
                </a:lnTo>
                <a:lnTo>
                  <a:pt x="1867242" y="1939239"/>
                </a:lnTo>
              </a:path>
            </a:pathLst>
          </a:custGeom>
          <a:ln w="9525">
            <a:solidFill>
              <a:srgbClr val="83C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3153" y="2447996"/>
            <a:ext cx="1867535" cy="1939289"/>
          </a:xfrm>
          <a:custGeom>
            <a:avLst/>
            <a:gdLst/>
            <a:ahLst/>
            <a:cxnLst/>
            <a:rect l="l" t="t" r="r" b="b"/>
            <a:pathLst>
              <a:path w="1867535" h="1939289">
                <a:moveTo>
                  <a:pt x="0" y="0"/>
                </a:moveTo>
                <a:lnTo>
                  <a:pt x="0" y="1939239"/>
                </a:lnTo>
                <a:lnTo>
                  <a:pt x="1867242" y="1939239"/>
                </a:lnTo>
              </a:path>
            </a:pathLst>
          </a:custGeom>
          <a:ln w="9525">
            <a:solidFill>
              <a:srgbClr val="83C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090762" y="2435973"/>
            <a:ext cx="1867535" cy="1939289"/>
          </a:xfrm>
          <a:custGeom>
            <a:avLst/>
            <a:gdLst/>
            <a:ahLst/>
            <a:cxnLst/>
            <a:rect l="l" t="t" r="r" b="b"/>
            <a:pathLst>
              <a:path w="1867535" h="1939289">
                <a:moveTo>
                  <a:pt x="0" y="0"/>
                </a:moveTo>
                <a:lnTo>
                  <a:pt x="0" y="1939239"/>
                </a:lnTo>
                <a:lnTo>
                  <a:pt x="1867242" y="1939239"/>
                </a:lnTo>
              </a:path>
            </a:pathLst>
          </a:custGeom>
          <a:ln w="9525">
            <a:solidFill>
              <a:srgbClr val="83C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158005" y="4361967"/>
            <a:ext cx="648335" cy="30480"/>
          </a:xfrm>
          <a:custGeom>
            <a:avLst/>
            <a:gdLst/>
            <a:ahLst/>
            <a:cxnLst/>
            <a:rect l="l" t="t" r="r" b="b"/>
            <a:pathLst>
              <a:path w="648335" h="30479">
                <a:moveTo>
                  <a:pt x="648004" y="0"/>
                </a:moveTo>
                <a:lnTo>
                  <a:pt x="0" y="0"/>
                </a:lnTo>
                <a:lnTo>
                  <a:pt x="0" y="30022"/>
                </a:lnTo>
                <a:lnTo>
                  <a:pt x="648004" y="30022"/>
                </a:lnTo>
                <a:lnTo>
                  <a:pt x="648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128762" y="2447996"/>
            <a:ext cx="1867535" cy="1939289"/>
          </a:xfrm>
          <a:custGeom>
            <a:avLst/>
            <a:gdLst/>
            <a:ahLst/>
            <a:cxnLst/>
            <a:rect l="l" t="t" r="r" b="b"/>
            <a:pathLst>
              <a:path w="1867535" h="1939289">
                <a:moveTo>
                  <a:pt x="0" y="0"/>
                </a:moveTo>
                <a:lnTo>
                  <a:pt x="0" y="1939239"/>
                </a:lnTo>
                <a:lnTo>
                  <a:pt x="1867242" y="1939239"/>
                </a:lnTo>
              </a:path>
            </a:pathLst>
          </a:custGeom>
          <a:ln w="9525">
            <a:solidFill>
              <a:srgbClr val="83C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195995" y="4373994"/>
            <a:ext cx="612140" cy="30480"/>
          </a:xfrm>
          <a:custGeom>
            <a:avLst/>
            <a:gdLst/>
            <a:ahLst/>
            <a:cxnLst/>
            <a:rect l="l" t="t" r="r" b="b"/>
            <a:pathLst>
              <a:path w="612139" h="30479">
                <a:moveTo>
                  <a:pt x="612000" y="0"/>
                </a:moveTo>
                <a:lnTo>
                  <a:pt x="0" y="0"/>
                </a:lnTo>
                <a:lnTo>
                  <a:pt x="0" y="30022"/>
                </a:lnTo>
                <a:lnTo>
                  <a:pt x="612000" y="30022"/>
                </a:lnTo>
                <a:lnTo>
                  <a:pt x="61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000" y="729805"/>
            <a:ext cx="652065" cy="158621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6146" y="1106847"/>
            <a:ext cx="364522" cy="116991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74400" y="4475549"/>
            <a:ext cx="740135" cy="112419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4230" y="4645092"/>
            <a:ext cx="314936" cy="949781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51999" y="4606201"/>
            <a:ext cx="316610" cy="974217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04210" y="4733696"/>
            <a:ext cx="287992" cy="84185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29028" y="4656814"/>
            <a:ext cx="404182" cy="92377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43603" y="914222"/>
            <a:ext cx="662406" cy="140180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63599" y="914219"/>
            <a:ext cx="644077" cy="1401803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4391" y="3673893"/>
            <a:ext cx="828001" cy="730122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9496" y="3158743"/>
            <a:ext cx="467959" cy="121685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42405" y="4805756"/>
            <a:ext cx="286737" cy="7965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394670"/>
            <a:ext cx="192151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299" y="1364584"/>
            <a:ext cx="3556000" cy="1235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4884" y="5362194"/>
            <a:ext cx="2592832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130" y="5362194"/>
            <a:ext cx="1863598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33872" y="5362194"/>
            <a:ext cx="1863598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://www.norel.com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"/>
            <a:ext cx="8100059" cy="5760085"/>
            <a:chOff x="0" y="-12"/>
            <a:chExt cx="8100059" cy="576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099996" cy="5759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6053" y="2235657"/>
              <a:ext cx="1275883" cy="12886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-12"/>
              <a:ext cx="8100059" cy="1368425"/>
            </a:xfrm>
            <a:custGeom>
              <a:avLst/>
              <a:gdLst/>
              <a:ahLst/>
              <a:cxnLst/>
              <a:rect l="l" t="t" r="r" b="b"/>
              <a:pathLst>
                <a:path w="8100059" h="1368425">
                  <a:moveTo>
                    <a:pt x="8099996" y="0"/>
                  </a:moveTo>
                  <a:lnTo>
                    <a:pt x="0" y="0"/>
                  </a:lnTo>
                  <a:lnTo>
                    <a:pt x="0" y="1368005"/>
                  </a:lnTo>
                  <a:lnTo>
                    <a:pt x="8099996" y="1368005"/>
                  </a:lnTo>
                  <a:lnTo>
                    <a:pt x="809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43573" y="564171"/>
              <a:ext cx="425450" cy="640080"/>
            </a:xfrm>
            <a:custGeom>
              <a:avLst/>
              <a:gdLst/>
              <a:ahLst/>
              <a:cxnLst/>
              <a:rect l="l" t="t" r="r" b="b"/>
              <a:pathLst>
                <a:path w="425450" h="640080">
                  <a:moveTo>
                    <a:pt x="261213" y="457517"/>
                  </a:moveTo>
                  <a:lnTo>
                    <a:pt x="260477" y="457136"/>
                  </a:lnTo>
                  <a:lnTo>
                    <a:pt x="217982" y="457288"/>
                  </a:lnTo>
                  <a:lnTo>
                    <a:pt x="214820" y="457390"/>
                  </a:lnTo>
                  <a:lnTo>
                    <a:pt x="220764" y="464794"/>
                  </a:lnTo>
                  <a:lnTo>
                    <a:pt x="222567" y="471157"/>
                  </a:lnTo>
                  <a:lnTo>
                    <a:pt x="221691" y="478802"/>
                  </a:lnTo>
                  <a:lnTo>
                    <a:pt x="216369" y="509549"/>
                  </a:lnTo>
                  <a:lnTo>
                    <a:pt x="208305" y="541604"/>
                  </a:lnTo>
                  <a:lnTo>
                    <a:pt x="198882" y="575157"/>
                  </a:lnTo>
                  <a:lnTo>
                    <a:pt x="189445" y="610425"/>
                  </a:lnTo>
                  <a:lnTo>
                    <a:pt x="152831" y="489229"/>
                  </a:lnTo>
                  <a:lnTo>
                    <a:pt x="151130" y="480136"/>
                  </a:lnTo>
                  <a:lnTo>
                    <a:pt x="151193" y="472313"/>
                  </a:lnTo>
                  <a:lnTo>
                    <a:pt x="153073" y="465759"/>
                  </a:lnTo>
                  <a:lnTo>
                    <a:pt x="156806" y="460476"/>
                  </a:lnTo>
                  <a:lnTo>
                    <a:pt x="159219" y="457784"/>
                  </a:lnTo>
                  <a:lnTo>
                    <a:pt x="157657" y="457098"/>
                  </a:lnTo>
                  <a:lnTo>
                    <a:pt x="101663" y="457441"/>
                  </a:lnTo>
                  <a:lnTo>
                    <a:pt x="100901" y="458152"/>
                  </a:lnTo>
                  <a:lnTo>
                    <a:pt x="103759" y="460781"/>
                  </a:lnTo>
                  <a:lnTo>
                    <a:pt x="107188" y="465391"/>
                  </a:lnTo>
                  <a:lnTo>
                    <a:pt x="109448" y="471284"/>
                  </a:lnTo>
                  <a:lnTo>
                    <a:pt x="110350" y="478663"/>
                  </a:lnTo>
                  <a:lnTo>
                    <a:pt x="109689" y="487756"/>
                  </a:lnTo>
                  <a:lnTo>
                    <a:pt x="102285" y="516280"/>
                  </a:lnTo>
                  <a:lnTo>
                    <a:pt x="91617" y="547116"/>
                  </a:lnTo>
                  <a:lnTo>
                    <a:pt x="79641" y="578878"/>
                  </a:lnTo>
                  <a:lnTo>
                    <a:pt x="68326" y="610209"/>
                  </a:lnTo>
                  <a:lnTo>
                    <a:pt x="62344" y="576084"/>
                  </a:lnTo>
                  <a:lnTo>
                    <a:pt x="56603" y="541121"/>
                  </a:lnTo>
                  <a:lnTo>
                    <a:pt x="49885" y="505447"/>
                  </a:lnTo>
                  <a:lnTo>
                    <a:pt x="40970" y="469176"/>
                  </a:lnTo>
                  <a:lnTo>
                    <a:pt x="39141" y="462788"/>
                  </a:lnTo>
                  <a:lnTo>
                    <a:pt x="36639" y="458038"/>
                  </a:lnTo>
                  <a:lnTo>
                    <a:pt x="21539" y="457136"/>
                  </a:lnTo>
                  <a:lnTo>
                    <a:pt x="0" y="457174"/>
                  </a:lnTo>
                  <a:lnTo>
                    <a:pt x="774" y="458800"/>
                  </a:lnTo>
                  <a:lnTo>
                    <a:pt x="4521" y="464032"/>
                  </a:lnTo>
                  <a:lnTo>
                    <a:pt x="7797" y="469976"/>
                  </a:lnTo>
                  <a:lnTo>
                    <a:pt x="22428" y="516458"/>
                  </a:lnTo>
                  <a:lnTo>
                    <a:pt x="32194" y="558076"/>
                  </a:lnTo>
                  <a:lnTo>
                    <a:pt x="40081" y="599706"/>
                  </a:lnTo>
                  <a:lnTo>
                    <a:pt x="46621" y="639533"/>
                  </a:lnTo>
                  <a:lnTo>
                    <a:pt x="75044" y="639470"/>
                  </a:lnTo>
                  <a:lnTo>
                    <a:pt x="125044" y="491845"/>
                  </a:lnTo>
                  <a:lnTo>
                    <a:pt x="164604" y="619417"/>
                  </a:lnTo>
                  <a:lnTo>
                    <a:pt x="169202" y="639343"/>
                  </a:lnTo>
                  <a:lnTo>
                    <a:pt x="197129" y="639305"/>
                  </a:lnTo>
                  <a:lnTo>
                    <a:pt x="223647" y="541655"/>
                  </a:lnTo>
                  <a:lnTo>
                    <a:pt x="240753" y="491464"/>
                  </a:lnTo>
                  <a:lnTo>
                    <a:pt x="258648" y="460273"/>
                  </a:lnTo>
                  <a:lnTo>
                    <a:pt x="261213" y="457517"/>
                  </a:lnTo>
                  <a:close/>
                </a:path>
                <a:path w="425450" h="640080">
                  <a:moveTo>
                    <a:pt x="308470" y="481457"/>
                  </a:moveTo>
                  <a:lnTo>
                    <a:pt x="293776" y="460044"/>
                  </a:lnTo>
                  <a:lnTo>
                    <a:pt x="268579" y="474408"/>
                  </a:lnTo>
                  <a:lnTo>
                    <a:pt x="283921" y="495223"/>
                  </a:lnTo>
                  <a:lnTo>
                    <a:pt x="308470" y="481457"/>
                  </a:lnTo>
                  <a:close/>
                </a:path>
                <a:path w="425450" h="640080">
                  <a:moveTo>
                    <a:pt x="310108" y="637501"/>
                  </a:moveTo>
                  <a:lnTo>
                    <a:pt x="303288" y="598919"/>
                  </a:lnTo>
                  <a:lnTo>
                    <a:pt x="303187" y="552323"/>
                  </a:lnTo>
                  <a:lnTo>
                    <a:pt x="303441" y="522744"/>
                  </a:lnTo>
                  <a:lnTo>
                    <a:pt x="304660" y="507860"/>
                  </a:lnTo>
                  <a:lnTo>
                    <a:pt x="301459" y="508622"/>
                  </a:lnTo>
                  <a:lnTo>
                    <a:pt x="295846" y="509435"/>
                  </a:lnTo>
                  <a:lnTo>
                    <a:pt x="278980" y="510768"/>
                  </a:lnTo>
                  <a:lnTo>
                    <a:pt x="271741" y="510895"/>
                  </a:lnTo>
                  <a:lnTo>
                    <a:pt x="271449" y="511898"/>
                  </a:lnTo>
                  <a:lnTo>
                    <a:pt x="275310" y="516382"/>
                  </a:lnTo>
                  <a:lnTo>
                    <a:pt x="277075" y="521055"/>
                  </a:lnTo>
                  <a:lnTo>
                    <a:pt x="278015" y="575106"/>
                  </a:lnTo>
                  <a:lnTo>
                    <a:pt x="278003" y="598436"/>
                  </a:lnTo>
                  <a:lnTo>
                    <a:pt x="277253" y="627976"/>
                  </a:lnTo>
                  <a:lnTo>
                    <a:pt x="276009" y="633082"/>
                  </a:lnTo>
                  <a:lnTo>
                    <a:pt x="270535" y="638009"/>
                  </a:lnTo>
                  <a:lnTo>
                    <a:pt x="271411" y="638632"/>
                  </a:lnTo>
                  <a:lnTo>
                    <a:pt x="309841" y="638670"/>
                  </a:lnTo>
                  <a:lnTo>
                    <a:pt x="310108" y="637501"/>
                  </a:lnTo>
                  <a:close/>
                </a:path>
                <a:path w="425450" h="640080">
                  <a:moveTo>
                    <a:pt x="425246" y="367411"/>
                  </a:moveTo>
                  <a:lnTo>
                    <a:pt x="384949" y="350837"/>
                  </a:lnTo>
                  <a:lnTo>
                    <a:pt x="342811" y="326275"/>
                  </a:lnTo>
                  <a:lnTo>
                    <a:pt x="299339" y="294246"/>
                  </a:lnTo>
                  <a:lnTo>
                    <a:pt x="255003" y="255244"/>
                  </a:lnTo>
                  <a:lnTo>
                    <a:pt x="223456" y="220281"/>
                  </a:lnTo>
                  <a:lnTo>
                    <a:pt x="206019" y="185140"/>
                  </a:lnTo>
                  <a:lnTo>
                    <a:pt x="224396" y="180086"/>
                  </a:lnTo>
                  <a:lnTo>
                    <a:pt x="240207" y="174726"/>
                  </a:lnTo>
                  <a:lnTo>
                    <a:pt x="290017" y="135089"/>
                  </a:lnTo>
                  <a:lnTo>
                    <a:pt x="304952" y="72910"/>
                  </a:lnTo>
                  <a:lnTo>
                    <a:pt x="289179" y="39738"/>
                  </a:lnTo>
                  <a:lnTo>
                    <a:pt x="267525" y="19011"/>
                  </a:lnTo>
                  <a:lnTo>
                    <a:pt x="240309" y="6553"/>
                  </a:lnTo>
                  <a:lnTo>
                    <a:pt x="208902" y="749"/>
                  </a:lnTo>
                  <a:lnTo>
                    <a:pt x="174663" y="0"/>
                  </a:lnTo>
                  <a:lnTo>
                    <a:pt x="144818" y="774"/>
                  </a:lnTo>
                  <a:lnTo>
                    <a:pt x="45021" y="1701"/>
                  </a:lnTo>
                  <a:lnTo>
                    <a:pt x="44742" y="2362"/>
                  </a:lnTo>
                  <a:lnTo>
                    <a:pt x="57099" y="11379"/>
                  </a:lnTo>
                  <a:lnTo>
                    <a:pt x="63576" y="22174"/>
                  </a:lnTo>
                  <a:lnTo>
                    <a:pt x="67437" y="42799"/>
                  </a:lnTo>
                  <a:lnTo>
                    <a:pt x="68719" y="79070"/>
                  </a:lnTo>
                  <a:lnTo>
                    <a:pt x="68808" y="289674"/>
                  </a:lnTo>
                  <a:lnTo>
                    <a:pt x="67818" y="313817"/>
                  </a:lnTo>
                  <a:lnTo>
                    <a:pt x="64249" y="331978"/>
                  </a:lnTo>
                  <a:lnTo>
                    <a:pt x="57213" y="344919"/>
                  </a:lnTo>
                  <a:lnTo>
                    <a:pt x="45808" y="353415"/>
                  </a:lnTo>
                  <a:lnTo>
                    <a:pt x="45339" y="353631"/>
                  </a:lnTo>
                  <a:lnTo>
                    <a:pt x="44361" y="354622"/>
                  </a:lnTo>
                  <a:lnTo>
                    <a:pt x="44424" y="355206"/>
                  </a:lnTo>
                  <a:lnTo>
                    <a:pt x="149948" y="355092"/>
                  </a:lnTo>
                  <a:lnTo>
                    <a:pt x="136055" y="344919"/>
                  </a:lnTo>
                  <a:lnTo>
                    <a:pt x="128485" y="330695"/>
                  </a:lnTo>
                  <a:lnTo>
                    <a:pt x="125247" y="312737"/>
                  </a:lnTo>
                  <a:lnTo>
                    <a:pt x="124383" y="291325"/>
                  </a:lnTo>
                  <a:lnTo>
                    <a:pt x="124383" y="39243"/>
                  </a:lnTo>
                  <a:lnTo>
                    <a:pt x="140042" y="37388"/>
                  </a:lnTo>
                  <a:lnTo>
                    <a:pt x="155257" y="36334"/>
                  </a:lnTo>
                  <a:lnTo>
                    <a:pt x="170078" y="35915"/>
                  </a:lnTo>
                  <a:lnTo>
                    <a:pt x="184594" y="36004"/>
                  </a:lnTo>
                  <a:lnTo>
                    <a:pt x="210070" y="41643"/>
                  </a:lnTo>
                  <a:lnTo>
                    <a:pt x="228930" y="54470"/>
                  </a:lnTo>
                  <a:lnTo>
                    <a:pt x="240614" y="72593"/>
                  </a:lnTo>
                  <a:lnTo>
                    <a:pt x="244563" y="94132"/>
                  </a:lnTo>
                  <a:lnTo>
                    <a:pt x="237007" y="129413"/>
                  </a:lnTo>
                  <a:lnTo>
                    <a:pt x="215252" y="152501"/>
                  </a:lnTo>
                  <a:lnTo>
                    <a:pt x="181521" y="165290"/>
                  </a:lnTo>
                  <a:lnTo>
                    <a:pt x="138049" y="169659"/>
                  </a:lnTo>
                  <a:lnTo>
                    <a:pt x="150469" y="197396"/>
                  </a:lnTo>
                  <a:lnTo>
                    <a:pt x="175475" y="241630"/>
                  </a:lnTo>
                  <a:lnTo>
                    <a:pt x="211251" y="286359"/>
                  </a:lnTo>
                  <a:lnTo>
                    <a:pt x="268947" y="331825"/>
                  </a:lnTo>
                  <a:lnTo>
                    <a:pt x="305638" y="349097"/>
                  </a:lnTo>
                  <a:lnTo>
                    <a:pt x="363943" y="364109"/>
                  </a:lnTo>
                  <a:lnTo>
                    <a:pt x="394296" y="367118"/>
                  </a:lnTo>
                  <a:lnTo>
                    <a:pt x="425246" y="367411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7967" y="1017752"/>
              <a:ext cx="187921" cy="1860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7462" y="1072205"/>
              <a:ext cx="82480" cy="1309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63068" y="554271"/>
              <a:ext cx="401320" cy="376555"/>
            </a:xfrm>
            <a:custGeom>
              <a:avLst/>
              <a:gdLst/>
              <a:ahLst/>
              <a:cxnLst/>
              <a:rect l="l" t="t" r="r" b="b"/>
              <a:pathLst>
                <a:path w="401320" h="376555">
                  <a:moveTo>
                    <a:pt x="200609" y="0"/>
                  </a:moveTo>
                  <a:lnTo>
                    <a:pt x="154706" y="4980"/>
                  </a:lnTo>
                  <a:lnTo>
                    <a:pt x="112519" y="19161"/>
                  </a:lnTo>
                  <a:lnTo>
                    <a:pt x="75265" y="41397"/>
                  </a:lnTo>
                  <a:lnTo>
                    <a:pt x="44167" y="70547"/>
                  </a:lnTo>
                  <a:lnTo>
                    <a:pt x="20443" y="105465"/>
                  </a:lnTo>
                  <a:lnTo>
                    <a:pt x="5314" y="145009"/>
                  </a:lnTo>
                  <a:lnTo>
                    <a:pt x="0" y="188036"/>
                  </a:lnTo>
                  <a:lnTo>
                    <a:pt x="5314" y="231062"/>
                  </a:lnTo>
                  <a:lnTo>
                    <a:pt x="20443" y="270606"/>
                  </a:lnTo>
                  <a:lnTo>
                    <a:pt x="44167" y="305525"/>
                  </a:lnTo>
                  <a:lnTo>
                    <a:pt x="75265" y="334674"/>
                  </a:lnTo>
                  <a:lnTo>
                    <a:pt x="112519" y="356911"/>
                  </a:lnTo>
                  <a:lnTo>
                    <a:pt x="154706" y="371091"/>
                  </a:lnTo>
                  <a:lnTo>
                    <a:pt x="200609" y="376072"/>
                  </a:lnTo>
                  <a:lnTo>
                    <a:pt x="246516" y="371091"/>
                  </a:lnTo>
                  <a:lnTo>
                    <a:pt x="288707" y="356911"/>
                  </a:lnTo>
                  <a:lnTo>
                    <a:pt x="325459" y="334975"/>
                  </a:lnTo>
                  <a:lnTo>
                    <a:pt x="200393" y="334975"/>
                  </a:lnTo>
                  <a:lnTo>
                    <a:pt x="156779" y="327444"/>
                  </a:lnTo>
                  <a:lnTo>
                    <a:pt x="118842" y="306493"/>
                  </a:lnTo>
                  <a:lnTo>
                    <a:pt x="88886" y="274578"/>
                  </a:lnTo>
                  <a:lnTo>
                    <a:pt x="69221" y="234158"/>
                  </a:lnTo>
                  <a:lnTo>
                    <a:pt x="62153" y="187693"/>
                  </a:lnTo>
                  <a:lnTo>
                    <a:pt x="69221" y="141221"/>
                  </a:lnTo>
                  <a:lnTo>
                    <a:pt x="88886" y="100798"/>
                  </a:lnTo>
                  <a:lnTo>
                    <a:pt x="118842" y="68881"/>
                  </a:lnTo>
                  <a:lnTo>
                    <a:pt x="156779" y="47929"/>
                  </a:lnTo>
                  <a:lnTo>
                    <a:pt x="200393" y="40398"/>
                  </a:lnTo>
                  <a:lnTo>
                    <a:pt x="324288" y="40398"/>
                  </a:lnTo>
                  <a:lnTo>
                    <a:pt x="288707" y="19161"/>
                  </a:lnTo>
                  <a:lnTo>
                    <a:pt x="246516" y="4980"/>
                  </a:lnTo>
                  <a:lnTo>
                    <a:pt x="200609" y="0"/>
                  </a:lnTo>
                  <a:close/>
                </a:path>
                <a:path w="401320" h="376555">
                  <a:moveTo>
                    <a:pt x="324288" y="40398"/>
                  </a:moveTo>
                  <a:lnTo>
                    <a:pt x="200393" y="40398"/>
                  </a:lnTo>
                  <a:lnTo>
                    <a:pt x="244012" y="47929"/>
                  </a:lnTo>
                  <a:lnTo>
                    <a:pt x="281954" y="68881"/>
                  </a:lnTo>
                  <a:lnTo>
                    <a:pt x="311911" y="100798"/>
                  </a:lnTo>
                  <a:lnTo>
                    <a:pt x="331577" y="141221"/>
                  </a:lnTo>
                  <a:lnTo>
                    <a:pt x="338645" y="187693"/>
                  </a:lnTo>
                  <a:lnTo>
                    <a:pt x="331577" y="234158"/>
                  </a:lnTo>
                  <a:lnTo>
                    <a:pt x="311911" y="274578"/>
                  </a:lnTo>
                  <a:lnTo>
                    <a:pt x="281954" y="306493"/>
                  </a:lnTo>
                  <a:lnTo>
                    <a:pt x="244012" y="327444"/>
                  </a:lnTo>
                  <a:lnTo>
                    <a:pt x="200393" y="334975"/>
                  </a:lnTo>
                  <a:lnTo>
                    <a:pt x="325459" y="334975"/>
                  </a:lnTo>
                  <a:lnTo>
                    <a:pt x="357062" y="305525"/>
                  </a:lnTo>
                  <a:lnTo>
                    <a:pt x="380787" y="270606"/>
                  </a:lnTo>
                  <a:lnTo>
                    <a:pt x="395916" y="231062"/>
                  </a:lnTo>
                  <a:lnTo>
                    <a:pt x="401231" y="188036"/>
                  </a:lnTo>
                  <a:lnTo>
                    <a:pt x="395916" y="145009"/>
                  </a:lnTo>
                  <a:lnTo>
                    <a:pt x="380787" y="105465"/>
                  </a:lnTo>
                  <a:lnTo>
                    <a:pt x="357062" y="70547"/>
                  </a:lnTo>
                  <a:lnTo>
                    <a:pt x="325962" y="41397"/>
                  </a:lnTo>
                  <a:lnTo>
                    <a:pt x="324288" y="40398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5343" y="592752"/>
              <a:ext cx="66497" cy="793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52883" y="289877"/>
              <a:ext cx="1823085" cy="692150"/>
            </a:xfrm>
            <a:custGeom>
              <a:avLst/>
              <a:gdLst/>
              <a:ahLst/>
              <a:cxnLst/>
              <a:rect l="l" t="t" r="r" b="b"/>
              <a:pathLst>
                <a:path w="1823084" h="692150">
                  <a:moveTo>
                    <a:pt x="1543532" y="252806"/>
                  </a:moveTo>
                  <a:lnTo>
                    <a:pt x="1527987" y="214045"/>
                  </a:lnTo>
                  <a:lnTo>
                    <a:pt x="1490116" y="168071"/>
                  </a:lnTo>
                  <a:lnTo>
                    <a:pt x="1453972" y="138468"/>
                  </a:lnTo>
                  <a:lnTo>
                    <a:pt x="1411668" y="111252"/>
                  </a:lnTo>
                  <a:lnTo>
                    <a:pt x="1362976" y="86448"/>
                  </a:lnTo>
                  <a:lnTo>
                    <a:pt x="1307731" y="64084"/>
                  </a:lnTo>
                  <a:lnTo>
                    <a:pt x="1245717" y="44157"/>
                  </a:lnTo>
                  <a:lnTo>
                    <a:pt x="1199959" y="32054"/>
                  </a:lnTo>
                  <a:lnTo>
                    <a:pt x="1153909" y="21805"/>
                  </a:lnTo>
                  <a:lnTo>
                    <a:pt x="1107541" y="13436"/>
                  </a:lnTo>
                  <a:lnTo>
                    <a:pt x="1060843" y="7035"/>
                  </a:lnTo>
                  <a:lnTo>
                    <a:pt x="1013828" y="2628"/>
                  </a:lnTo>
                  <a:lnTo>
                    <a:pt x="966482" y="266"/>
                  </a:lnTo>
                  <a:lnTo>
                    <a:pt x="918794" y="0"/>
                  </a:lnTo>
                  <a:lnTo>
                    <a:pt x="857732" y="2400"/>
                  </a:lnTo>
                  <a:lnTo>
                    <a:pt x="800430" y="7467"/>
                  </a:lnTo>
                  <a:lnTo>
                    <a:pt x="746696" y="15252"/>
                  </a:lnTo>
                  <a:lnTo>
                    <a:pt x="696341" y="25768"/>
                  </a:lnTo>
                  <a:lnTo>
                    <a:pt x="649185" y="39065"/>
                  </a:lnTo>
                  <a:lnTo>
                    <a:pt x="605421" y="54457"/>
                  </a:lnTo>
                  <a:lnTo>
                    <a:pt x="561784" y="72847"/>
                  </a:lnTo>
                  <a:lnTo>
                    <a:pt x="518934" y="94767"/>
                  </a:lnTo>
                  <a:lnTo>
                    <a:pt x="477507" y="120713"/>
                  </a:lnTo>
                  <a:lnTo>
                    <a:pt x="438162" y="151218"/>
                  </a:lnTo>
                  <a:lnTo>
                    <a:pt x="401561" y="186791"/>
                  </a:lnTo>
                  <a:lnTo>
                    <a:pt x="368350" y="227939"/>
                  </a:lnTo>
                  <a:lnTo>
                    <a:pt x="339191" y="275183"/>
                  </a:lnTo>
                  <a:lnTo>
                    <a:pt x="314744" y="329018"/>
                  </a:lnTo>
                  <a:lnTo>
                    <a:pt x="299516" y="376847"/>
                  </a:lnTo>
                  <a:lnTo>
                    <a:pt x="289140" y="427761"/>
                  </a:lnTo>
                  <a:lnTo>
                    <a:pt x="283565" y="481863"/>
                  </a:lnTo>
                  <a:lnTo>
                    <a:pt x="282727" y="539254"/>
                  </a:lnTo>
                  <a:lnTo>
                    <a:pt x="82816" y="282270"/>
                  </a:lnTo>
                  <a:lnTo>
                    <a:pt x="79730" y="275755"/>
                  </a:lnTo>
                  <a:lnTo>
                    <a:pt x="317" y="275856"/>
                  </a:lnTo>
                  <a:lnTo>
                    <a:pt x="254" y="277177"/>
                  </a:lnTo>
                  <a:lnTo>
                    <a:pt x="1841" y="278523"/>
                  </a:lnTo>
                  <a:lnTo>
                    <a:pt x="3556" y="279488"/>
                  </a:lnTo>
                  <a:lnTo>
                    <a:pt x="13233" y="287616"/>
                  </a:lnTo>
                  <a:lnTo>
                    <a:pt x="20764" y="298107"/>
                  </a:lnTo>
                  <a:lnTo>
                    <a:pt x="25577" y="311607"/>
                  </a:lnTo>
                  <a:lnTo>
                    <a:pt x="27127" y="328752"/>
                  </a:lnTo>
                  <a:lnTo>
                    <a:pt x="27762" y="564438"/>
                  </a:lnTo>
                  <a:lnTo>
                    <a:pt x="26733" y="584327"/>
                  </a:lnTo>
                  <a:lnTo>
                    <a:pt x="22847" y="601446"/>
                  </a:lnTo>
                  <a:lnTo>
                    <a:pt x="15074" y="615569"/>
                  </a:lnTo>
                  <a:lnTo>
                    <a:pt x="2400" y="626465"/>
                  </a:lnTo>
                  <a:lnTo>
                    <a:pt x="0" y="628129"/>
                  </a:lnTo>
                  <a:lnTo>
                    <a:pt x="266" y="629310"/>
                  </a:lnTo>
                  <a:lnTo>
                    <a:pt x="106870" y="629373"/>
                  </a:lnTo>
                  <a:lnTo>
                    <a:pt x="106591" y="628408"/>
                  </a:lnTo>
                  <a:lnTo>
                    <a:pt x="105511" y="627291"/>
                  </a:lnTo>
                  <a:lnTo>
                    <a:pt x="104394" y="626668"/>
                  </a:lnTo>
                  <a:lnTo>
                    <a:pt x="94449" y="619048"/>
                  </a:lnTo>
                  <a:lnTo>
                    <a:pt x="86321" y="609561"/>
                  </a:lnTo>
                  <a:lnTo>
                    <a:pt x="80810" y="596722"/>
                  </a:lnTo>
                  <a:lnTo>
                    <a:pt x="78778" y="579018"/>
                  </a:lnTo>
                  <a:lnTo>
                    <a:pt x="78460" y="353453"/>
                  </a:lnTo>
                  <a:lnTo>
                    <a:pt x="343750" y="692137"/>
                  </a:lnTo>
                  <a:lnTo>
                    <a:pt x="336575" y="626579"/>
                  </a:lnTo>
                  <a:lnTo>
                    <a:pt x="333781" y="568337"/>
                  </a:lnTo>
                  <a:lnTo>
                    <a:pt x="334784" y="516280"/>
                  </a:lnTo>
                  <a:lnTo>
                    <a:pt x="338975" y="469303"/>
                  </a:lnTo>
                  <a:lnTo>
                    <a:pt x="345732" y="426313"/>
                  </a:lnTo>
                  <a:lnTo>
                    <a:pt x="356679" y="380453"/>
                  </a:lnTo>
                  <a:lnTo>
                    <a:pt x="371729" y="337172"/>
                  </a:lnTo>
                  <a:lnTo>
                    <a:pt x="391045" y="296443"/>
                  </a:lnTo>
                  <a:lnTo>
                    <a:pt x="414794" y="258178"/>
                  </a:lnTo>
                  <a:lnTo>
                    <a:pt x="443128" y="222364"/>
                  </a:lnTo>
                  <a:lnTo>
                    <a:pt x="476199" y="188925"/>
                  </a:lnTo>
                  <a:lnTo>
                    <a:pt x="514184" y="157810"/>
                  </a:lnTo>
                  <a:lnTo>
                    <a:pt x="557237" y="128981"/>
                  </a:lnTo>
                  <a:lnTo>
                    <a:pt x="597306" y="106895"/>
                  </a:lnTo>
                  <a:lnTo>
                    <a:pt x="639191" y="88036"/>
                  </a:lnTo>
                  <a:lnTo>
                    <a:pt x="682840" y="72250"/>
                  </a:lnTo>
                  <a:lnTo>
                    <a:pt x="728192" y="59423"/>
                  </a:lnTo>
                  <a:lnTo>
                    <a:pt x="775169" y="49377"/>
                  </a:lnTo>
                  <a:lnTo>
                    <a:pt x="823709" y="41998"/>
                  </a:lnTo>
                  <a:lnTo>
                    <a:pt x="873747" y="37122"/>
                  </a:lnTo>
                  <a:lnTo>
                    <a:pt x="925220" y="34607"/>
                  </a:lnTo>
                  <a:lnTo>
                    <a:pt x="945629" y="34264"/>
                  </a:lnTo>
                  <a:lnTo>
                    <a:pt x="966241" y="34328"/>
                  </a:lnTo>
                  <a:lnTo>
                    <a:pt x="1007249" y="35877"/>
                  </a:lnTo>
                  <a:lnTo>
                    <a:pt x="1059091" y="40208"/>
                  </a:lnTo>
                  <a:lnTo>
                    <a:pt x="1109814" y="46393"/>
                  </a:lnTo>
                  <a:lnTo>
                    <a:pt x="1159370" y="54483"/>
                  </a:lnTo>
                  <a:lnTo>
                    <a:pt x="1207706" y="64554"/>
                  </a:lnTo>
                  <a:lnTo>
                    <a:pt x="1254785" y="76619"/>
                  </a:lnTo>
                  <a:lnTo>
                    <a:pt x="1300543" y="90754"/>
                  </a:lnTo>
                  <a:lnTo>
                    <a:pt x="1344942" y="106984"/>
                  </a:lnTo>
                  <a:lnTo>
                    <a:pt x="1387944" y="125374"/>
                  </a:lnTo>
                  <a:lnTo>
                    <a:pt x="1429486" y="145961"/>
                  </a:lnTo>
                  <a:lnTo>
                    <a:pt x="1474139" y="173418"/>
                  </a:lnTo>
                  <a:lnTo>
                    <a:pt x="1506385" y="200571"/>
                  </a:lnTo>
                  <a:lnTo>
                    <a:pt x="1528699" y="227126"/>
                  </a:lnTo>
                  <a:lnTo>
                    <a:pt x="1543532" y="252806"/>
                  </a:lnTo>
                  <a:close/>
                </a:path>
                <a:path w="1823084" h="692150">
                  <a:moveTo>
                    <a:pt x="1822996" y="555028"/>
                  </a:moveTo>
                  <a:lnTo>
                    <a:pt x="1774571" y="583158"/>
                  </a:lnTo>
                  <a:lnTo>
                    <a:pt x="1720545" y="589178"/>
                  </a:lnTo>
                  <a:lnTo>
                    <a:pt x="1627619" y="590130"/>
                  </a:lnTo>
                  <a:lnTo>
                    <a:pt x="1627098" y="332498"/>
                  </a:lnTo>
                  <a:lnTo>
                    <a:pt x="1637411" y="286486"/>
                  </a:lnTo>
                  <a:lnTo>
                    <a:pt x="1651508" y="275869"/>
                  </a:lnTo>
                  <a:lnTo>
                    <a:pt x="1651406" y="274269"/>
                  </a:lnTo>
                  <a:lnTo>
                    <a:pt x="1547279" y="274396"/>
                  </a:lnTo>
                  <a:lnTo>
                    <a:pt x="1547126" y="274624"/>
                  </a:lnTo>
                  <a:lnTo>
                    <a:pt x="1547596" y="275717"/>
                  </a:lnTo>
                  <a:lnTo>
                    <a:pt x="1548523" y="276186"/>
                  </a:lnTo>
                  <a:lnTo>
                    <a:pt x="1562328" y="287921"/>
                  </a:lnTo>
                  <a:lnTo>
                    <a:pt x="1568983" y="303047"/>
                  </a:lnTo>
                  <a:lnTo>
                    <a:pt x="1571053" y="319049"/>
                  </a:lnTo>
                  <a:lnTo>
                    <a:pt x="1570824" y="575691"/>
                  </a:lnTo>
                  <a:lnTo>
                    <a:pt x="1560042" y="617855"/>
                  </a:lnTo>
                  <a:lnTo>
                    <a:pt x="1548142" y="626973"/>
                  </a:lnTo>
                  <a:lnTo>
                    <a:pt x="1547317" y="627786"/>
                  </a:lnTo>
                  <a:lnTo>
                    <a:pt x="1547202" y="628954"/>
                  </a:lnTo>
                  <a:lnTo>
                    <a:pt x="1793316" y="628929"/>
                  </a:lnTo>
                  <a:lnTo>
                    <a:pt x="1822996" y="555028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75297" y="562171"/>
              <a:ext cx="136702" cy="1438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8614" y="1003928"/>
              <a:ext cx="154799" cy="2016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95779" y="553770"/>
              <a:ext cx="382270" cy="377190"/>
            </a:xfrm>
            <a:custGeom>
              <a:avLst/>
              <a:gdLst/>
              <a:ahLst/>
              <a:cxnLst/>
              <a:rect l="l" t="t" r="r" b="b"/>
              <a:pathLst>
                <a:path w="382270" h="377190">
                  <a:moveTo>
                    <a:pt x="189798" y="0"/>
                  </a:moveTo>
                  <a:lnTo>
                    <a:pt x="143675" y="6061"/>
                  </a:lnTo>
                  <a:lnTo>
                    <a:pt x="100409" y="22780"/>
                  </a:lnTo>
                  <a:lnTo>
                    <a:pt x="62097" y="49592"/>
                  </a:lnTo>
                  <a:lnTo>
                    <a:pt x="30837" y="85930"/>
                  </a:lnTo>
                  <a:lnTo>
                    <a:pt x="9828" y="130258"/>
                  </a:lnTo>
                  <a:lnTo>
                    <a:pt x="0" y="178471"/>
                  </a:lnTo>
                  <a:lnTo>
                    <a:pt x="5000" y="229400"/>
                  </a:lnTo>
                  <a:lnTo>
                    <a:pt x="28474" y="281879"/>
                  </a:lnTo>
                  <a:lnTo>
                    <a:pt x="57915" y="318284"/>
                  </a:lnTo>
                  <a:lnTo>
                    <a:pt x="96542" y="348512"/>
                  </a:lnTo>
                  <a:lnTo>
                    <a:pt x="143619" y="369125"/>
                  </a:lnTo>
                  <a:lnTo>
                    <a:pt x="198413" y="376684"/>
                  </a:lnTo>
                  <a:lnTo>
                    <a:pt x="255917" y="370005"/>
                  </a:lnTo>
                  <a:lnTo>
                    <a:pt x="305495" y="351656"/>
                  </a:lnTo>
                  <a:lnTo>
                    <a:pt x="322409" y="339753"/>
                  </a:lnTo>
                  <a:lnTo>
                    <a:pt x="210173" y="339753"/>
                  </a:lnTo>
                  <a:lnTo>
                    <a:pt x="159689" y="333668"/>
                  </a:lnTo>
                  <a:lnTo>
                    <a:pt x="118298" y="313260"/>
                  </a:lnTo>
                  <a:lnTo>
                    <a:pt x="86276" y="277727"/>
                  </a:lnTo>
                  <a:lnTo>
                    <a:pt x="63895" y="226265"/>
                  </a:lnTo>
                  <a:lnTo>
                    <a:pt x="281148" y="226265"/>
                  </a:lnTo>
                  <a:lnTo>
                    <a:pt x="318339" y="225770"/>
                  </a:lnTo>
                  <a:lnTo>
                    <a:pt x="348711" y="222991"/>
                  </a:lnTo>
                  <a:lnTo>
                    <a:pt x="369123" y="214445"/>
                  </a:lnTo>
                  <a:lnTo>
                    <a:pt x="380083" y="197845"/>
                  </a:lnTo>
                  <a:lnTo>
                    <a:pt x="380982" y="185791"/>
                  </a:lnTo>
                  <a:lnTo>
                    <a:pt x="59374" y="185765"/>
                  </a:lnTo>
                  <a:lnTo>
                    <a:pt x="66967" y="139291"/>
                  </a:lnTo>
                  <a:lnTo>
                    <a:pt x="85526" y="99039"/>
                  </a:lnTo>
                  <a:lnTo>
                    <a:pt x="113133" y="67161"/>
                  </a:lnTo>
                  <a:lnTo>
                    <a:pt x="147871" y="45810"/>
                  </a:lnTo>
                  <a:lnTo>
                    <a:pt x="187821" y="37137"/>
                  </a:lnTo>
                  <a:lnTo>
                    <a:pt x="303810" y="37137"/>
                  </a:lnTo>
                  <a:lnTo>
                    <a:pt x="282219" y="22110"/>
                  </a:lnTo>
                  <a:lnTo>
                    <a:pt x="236678" y="5161"/>
                  </a:lnTo>
                  <a:lnTo>
                    <a:pt x="189798" y="0"/>
                  </a:lnTo>
                  <a:close/>
                </a:path>
                <a:path w="382270" h="377190">
                  <a:moveTo>
                    <a:pt x="377928" y="277243"/>
                  </a:moveTo>
                  <a:lnTo>
                    <a:pt x="372632" y="277954"/>
                  </a:lnTo>
                  <a:lnTo>
                    <a:pt x="366777" y="282387"/>
                  </a:lnTo>
                  <a:lnTo>
                    <a:pt x="329038" y="307093"/>
                  </a:lnTo>
                  <a:lnTo>
                    <a:pt x="290256" y="324867"/>
                  </a:lnTo>
                  <a:lnTo>
                    <a:pt x="250584" y="335742"/>
                  </a:lnTo>
                  <a:lnTo>
                    <a:pt x="210173" y="339753"/>
                  </a:lnTo>
                  <a:lnTo>
                    <a:pt x="322409" y="339753"/>
                  </a:lnTo>
                  <a:lnTo>
                    <a:pt x="345083" y="323795"/>
                  </a:lnTo>
                  <a:lnTo>
                    <a:pt x="372619" y="288584"/>
                  </a:lnTo>
                  <a:lnTo>
                    <a:pt x="377928" y="277243"/>
                  </a:lnTo>
                  <a:close/>
                </a:path>
                <a:path w="382270" h="377190">
                  <a:moveTo>
                    <a:pt x="281148" y="226265"/>
                  </a:moveTo>
                  <a:lnTo>
                    <a:pt x="63895" y="226265"/>
                  </a:lnTo>
                  <a:lnTo>
                    <a:pt x="216547" y="226700"/>
                  </a:lnTo>
                  <a:lnTo>
                    <a:pt x="281148" y="226265"/>
                  </a:lnTo>
                  <a:close/>
                </a:path>
                <a:path w="382270" h="377190">
                  <a:moveTo>
                    <a:pt x="303810" y="37137"/>
                  </a:moveTo>
                  <a:lnTo>
                    <a:pt x="187821" y="37137"/>
                  </a:lnTo>
                  <a:lnTo>
                    <a:pt x="234270" y="45048"/>
                  </a:lnTo>
                  <a:lnTo>
                    <a:pt x="273194" y="69479"/>
                  </a:lnTo>
                  <a:lnTo>
                    <a:pt x="302321" y="105790"/>
                  </a:lnTo>
                  <a:lnTo>
                    <a:pt x="319381" y="149342"/>
                  </a:lnTo>
                  <a:lnTo>
                    <a:pt x="321192" y="165142"/>
                  </a:lnTo>
                  <a:lnTo>
                    <a:pt x="318087" y="176548"/>
                  </a:lnTo>
                  <a:lnTo>
                    <a:pt x="309431" y="183464"/>
                  </a:lnTo>
                  <a:lnTo>
                    <a:pt x="294590" y="185791"/>
                  </a:lnTo>
                  <a:lnTo>
                    <a:pt x="380982" y="185791"/>
                  </a:lnTo>
                  <a:lnTo>
                    <a:pt x="376844" y="137837"/>
                  </a:lnTo>
                  <a:lnTo>
                    <a:pt x="348223" y="77523"/>
                  </a:lnTo>
                  <a:lnTo>
                    <a:pt x="324321" y="51412"/>
                  </a:lnTo>
                  <a:lnTo>
                    <a:pt x="303810" y="37137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1711" y="1078120"/>
              <a:ext cx="135597" cy="1258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86886" y="291833"/>
              <a:ext cx="2051050" cy="913130"/>
            </a:xfrm>
            <a:custGeom>
              <a:avLst/>
              <a:gdLst/>
              <a:ahLst/>
              <a:cxnLst/>
              <a:rect l="l" t="t" r="r" b="b"/>
              <a:pathLst>
                <a:path w="2051050" h="913130">
                  <a:moveTo>
                    <a:pt x="134556" y="254342"/>
                  </a:moveTo>
                  <a:lnTo>
                    <a:pt x="109347" y="254342"/>
                  </a:lnTo>
                  <a:lnTo>
                    <a:pt x="67945" y="325437"/>
                  </a:lnTo>
                  <a:lnTo>
                    <a:pt x="26543" y="254342"/>
                  </a:lnTo>
                  <a:lnTo>
                    <a:pt x="0" y="254342"/>
                  </a:lnTo>
                  <a:lnTo>
                    <a:pt x="56248" y="345694"/>
                  </a:lnTo>
                  <a:lnTo>
                    <a:pt x="56248" y="413867"/>
                  </a:lnTo>
                  <a:lnTo>
                    <a:pt x="78295" y="413867"/>
                  </a:lnTo>
                  <a:lnTo>
                    <a:pt x="78295" y="345694"/>
                  </a:lnTo>
                  <a:lnTo>
                    <a:pt x="90779" y="325437"/>
                  </a:lnTo>
                  <a:lnTo>
                    <a:pt x="134556" y="254342"/>
                  </a:lnTo>
                  <a:close/>
                </a:path>
                <a:path w="2051050" h="913130">
                  <a:moveTo>
                    <a:pt x="294754" y="333997"/>
                  </a:moveTo>
                  <a:lnTo>
                    <a:pt x="287870" y="298526"/>
                  </a:lnTo>
                  <a:lnTo>
                    <a:pt x="272249" y="276110"/>
                  </a:lnTo>
                  <a:lnTo>
                    <a:pt x="272249" y="333997"/>
                  </a:lnTo>
                  <a:lnTo>
                    <a:pt x="267423" y="361391"/>
                  </a:lnTo>
                  <a:lnTo>
                    <a:pt x="254584" y="381088"/>
                  </a:lnTo>
                  <a:lnTo>
                    <a:pt x="236181" y="392988"/>
                  </a:lnTo>
                  <a:lnTo>
                    <a:pt x="214655" y="396989"/>
                  </a:lnTo>
                  <a:lnTo>
                    <a:pt x="193128" y="392988"/>
                  </a:lnTo>
                  <a:lnTo>
                    <a:pt x="174713" y="381088"/>
                  </a:lnTo>
                  <a:lnTo>
                    <a:pt x="161874" y="361391"/>
                  </a:lnTo>
                  <a:lnTo>
                    <a:pt x="157048" y="333997"/>
                  </a:lnTo>
                  <a:lnTo>
                    <a:pt x="161874" y="306616"/>
                  </a:lnTo>
                  <a:lnTo>
                    <a:pt x="174713" y="286994"/>
                  </a:lnTo>
                  <a:lnTo>
                    <a:pt x="193128" y="275170"/>
                  </a:lnTo>
                  <a:lnTo>
                    <a:pt x="214655" y="271221"/>
                  </a:lnTo>
                  <a:lnTo>
                    <a:pt x="236181" y="275170"/>
                  </a:lnTo>
                  <a:lnTo>
                    <a:pt x="254584" y="286994"/>
                  </a:lnTo>
                  <a:lnTo>
                    <a:pt x="267423" y="306616"/>
                  </a:lnTo>
                  <a:lnTo>
                    <a:pt x="272249" y="333997"/>
                  </a:lnTo>
                  <a:lnTo>
                    <a:pt x="272249" y="276110"/>
                  </a:lnTo>
                  <a:lnTo>
                    <a:pt x="269722" y="272478"/>
                  </a:lnTo>
                  <a:lnTo>
                    <a:pt x="267703" y="271221"/>
                  </a:lnTo>
                  <a:lnTo>
                    <a:pt x="244068" y="256438"/>
                  </a:lnTo>
                  <a:lnTo>
                    <a:pt x="214655" y="250964"/>
                  </a:lnTo>
                  <a:lnTo>
                    <a:pt x="185242" y="256438"/>
                  </a:lnTo>
                  <a:lnTo>
                    <a:pt x="159575" y="272478"/>
                  </a:lnTo>
                  <a:lnTo>
                    <a:pt x="141427" y="298526"/>
                  </a:lnTo>
                  <a:lnTo>
                    <a:pt x="134543" y="333997"/>
                  </a:lnTo>
                  <a:lnTo>
                    <a:pt x="141427" y="369493"/>
                  </a:lnTo>
                  <a:lnTo>
                    <a:pt x="159575" y="395617"/>
                  </a:lnTo>
                  <a:lnTo>
                    <a:pt x="185242" y="411734"/>
                  </a:lnTo>
                  <a:lnTo>
                    <a:pt x="214655" y="417245"/>
                  </a:lnTo>
                  <a:lnTo>
                    <a:pt x="244068" y="411734"/>
                  </a:lnTo>
                  <a:lnTo>
                    <a:pt x="267538" y="396989"/>
                  </a:lnTo>
                  <a:lnTo>
                    <a:pt x="269722" y="395617"/>
                  </a:lnTo>
                  <a:lnTo>
                    <a:pt x="287870" y="369493"/>
                  </a:lnTo>
                  <a:lnTo>
                    <a:pt x="294754" y="333997"/>
                  </a:lnTo>
                  <a:close/>
                </a:path>
                <a:path w="2051050" h="913130">
                  <a:moveTo>
                    <a:pt x="411492" y="646264"/>
                  </a:moveTo>
                  <a:lnTo>
                    <a:pt x="386156" y="605790"/>
                  </a:lnTo>
                  <a:lnTo>
                    <a:pt x="332968" y="592709"/>
                  </a:lnTo>
                  <a:lnTo>
                    <a:pt x="327342" y="585736"/>
                  </a:lnTo>
                  <a:lnTo>
                    <a:pt x="327342" y="576961"/>
                  </a:lnTo>
                  <a:lnTo>
                    <a:pt x="329133" y="569328"/>
                  </a:lnTo>
                  <a:lnTo>
                    <a:pt x="334175" y="562876"/>
                  </a:lnTo>
                  <a:lnTo>
                    <a:pt x="342061" y="558393"/>
                  </a:lnTo>
                  <a:lnTo>
                    <a:pt x="352323" y="556717"/>
                  </a:lnTo>
                  <a:lnTo>
                    <a:pt x="365175" y="558990"/>
                  </a:lnTo>
                  <a:lnTo>
                    <a:pt x="373837" y="564667"/>
                  </a:lnTo>
                  <a:lnTo>
                    <a:pt x="378993" y="571995"/>
                  </a:lnTo>
                  <a:lnTo>
                    <a:pt x="381342" y="579208"/>
                  </a:lnTo>
                  <a:lnTo>
                    <a:pt x="409244" y="570661"/>
                  </a:lnTo>
                  <a:lnTo>
                    <a:pt x="404279" y="556717"/>
                  </a:lnTo>
                  <a:lnTo>
                    <a:pt x="393839" y="543217"/>
                  </a:lnTo>
                  <a:lnTo>
                    <a:pt x="376847" y="533196"/>
                  </a:lnTo>
                  <a:lnTo>
                    <a:pt x="352094" y="529259"/>
                  </a:lnTo>
                  <a:lnTo>
                    <a:pt x="330695" y="533082"/>
                  </a:lnTo>
                  <a:lnTo>
                    <a:pt x="313004" y="543598"/>
                  </a:lnTo>
                  <a:lnTo>
                    <a:pt x="300964" y="559447"/>
                  </a:lnTo>
                  <a:lnTo>
                    <a:pt x="296519" y="579208"/>
                  </a:lnTo>
                  <a:lnTo>
                    <a:pt x="299478" y="595769"/>
                  </a:lnTo>
                  <a:lnTo>
                    <a:pt x="307911" y="609130"/>
                  </a:lnTo>
                  <a:lnTo>
                    <a:pt x="321106" y="618947"/>
                  </a:lnTo>
                  <a:lnTo>
                    <a:pt x="338366" y="624890"/>
                  </a:lnTo>
                  <a:lnTo>
                    <a:pt x="360641" y="629386"/>
                  </a:lnTo>
                  <a:lnTo>
                    <a:pt x="368896" y="632091"/>
                  </a:lnTo>
                  <a:lnTo>
                    <a:pt x="374967" y="636308"/>
                  </a:lnTo>
                  <a:lnTo>
                    <a:pt x="378714" y="641794"/>
                  </a:lnTo>
                  <a:lnTo>
                    <a:pt x="379996" y="648284"/>
                  </a:lnTo>
                  <a:lnTo>
                    <a:pt x="378294" y="656094"/>
                  </a:lnTo>
                  <a:lnTo>
                    <a:pt x="373303" y="662292"/>
                  </a:lnTo>
                  <a:lnTo>
                    <a:pt x="365188" y="666394"/>
                  </a:lnTo>
                  <a:lnTo>
                    <a:pt x="354114" y="667867"/>
                  </a:lnTo>
                  <a:lnTo>
                    <a:pt x="339369" y="665403"/>
                  </a:lnTo>
                  <a:lnTo>
                    <a:pt x="328752" y="658812"/>
                  </a:lnTo>
                  <a:lnTo>
                    <a:pt x="322097" y="649262"/>
                  </a:lnTo>
                  <a:lnTo>
                    <a:pt x="319239" y="637933"/>
                  </a:lnTo>
                  <a:lnTo>
                    <a:pt x="290436" y="645591"/>
                  </a:lnTo>
                  <a:lnTo>
                    <a:pt x="295452" y="662978"/>
                  </a:lnTo>
                  <a:lnTo>
                    <a:pt x="307238" y="679081"/>
                  </a:lnTo>
                  <a:lnTo>
                    <a:pt x="326478" y="690930"/>
                  </a:lnTo>
                  <a:lnTo>
                    <a:pt x="353898" y="695540"/>
                  </a:lnTo>
                  <a:lnTo>
                    <a:pt x="378561" y="691286"/>
                  </a:lnTo>
                  <a:lnTo>
                    <a:pt x="396621" y="680097"/>
                  </a:lnTo>
                  <a:lnTo>
                    <a:pt x="405218" y="667867"/>
                  </a:lnTo>
                  <a:lnTo>
                    <a:pt x="407720" y="664311"/>
                  </a:lnTo>
                  <a:lnTo>
                    <a:pt x="411492" y="646264"/>
                  </a:lnTo>
                  <a:close/>
                </a:path>
                <a:path w="2051050" h="913130">
                  <a:moveTo>
                    <a:pt x="435381" y="254342"/>
                  </a:moveTo>
                  <a:lnTo>
                    <a:pt x="413334" y="254342"/>
                  </a:lnTo>
                  <a:lnTo>
                    <a:pt x="413232" y="359422"/>
                  </a:lnTo>
                  <a:lnTo>
                    <a:pt x="410984" y="374929"/>
                  </a:lnTo>
                  <a:lnTo>
                    <a:pt x="404114" y="386867"/>
                  </a:lnTo>
                  <a:lnTo>
                    <a:pt x="393014" y="394246"/>
                  </a:lnTo>
                  <a:lnTo>
                    <a:pt x="378002" y="396773"/>
                  </a:lnTo>
                  <a:lnTo>
                    <a:pt x="363054" y="394246"/>
                  </a:lnTo>
                  <a:lnTo>
                    <a:pt x="351878" y="386867"/>
                  </a:lnTo>
                  <a:lnTo>
                    <a:pt x="344881" y="374929"/>
                  </a:lnTo>
                  <a:lnTo>
                    <a:pt x="342557" y="359422"/>
                  </a:lnTo>
                  <a:lnTo>
                    <a:pt x="342455" y="254342"/>
                  </a:lnTo>
                  <a:lnTo>
                    <a:pt x="320624" y="254342"/>
                  </a:lnTo>
                  <a:lnTo>
                    <a:pt x="320624" y="359422"/>
                  </a:lnTo>
                  <a:lnTo>
                    <a:pt x="325031" y="384302"/>
                  </a:lnTo>
                  <a:lnTo>
                    <a:pt x="337172" y="402412"/>
                  </a:lnTo>
                  <a:lnTo>
                    <a:pt x="355371" y="413486"/>
                  </a:lnTo>
                  <a:lnTo>
                    <a:pt x="378002" y="417245"/>
                  </a:lnTo>
                  <a:lnTo>
                    <a:pt x="400634" y="413486"/>
                  </a:lnTo>
                  <a:lnTo>
                    <a:pt x="418846" y="402412"/>
                  </a:lnTo>
                  <a:lnTo>
                    <a:pt x="422630" y="396773"/>
                  </a:lnTo>
                  <a:lnTo>
                    <a:pt x="430974" y="384302"/>
                  </a:lnTo>
                  <a:lnTo>
                    <a:pt x="435381" y="359422"/>
                  </a:lnTo>
                  <a:lnTo>
                    <a:pt x="435381" y="254342"/>
                  </a:lnTo>
                  <a:close/>
                </a:path>
                <a:path w="2051050" h="913130">
                  <a:moveTo>
                    <a:pt x="571703" y="692162"/>
                  </a:moveTo>
                  <a:lnTo>
                    <a:pt x="524903" y="626008"/>
                  </a:lnTo>
                  <a:lnTo>
                    <a:pt x="509943" y="604862"/>
                  </a:lnTo>
                  <a:lnTo>
                    <a:pt x="508025" y="602157"/>
                  </a:lnTo>
                  <a:lnTo>
                    <a:pt x="571246" y="532638"/>
                  </a:lnTo>
                  <a:lnTo>
                    <a:pt x="530517" y="532638"/>
                  </a:lnTo>
                  <a:lnTo>
                    <a:pt x="466623" y="604862"/>
                  </a:lnTo>
                  <a:lnTo>
                    <a:pt x="466623" y="532638"/>
                  </a:lnTo>
                  <a:lnTo>
                    <a:pt x="435571" y="532638"/>
                  </a:lnTo>
                  <a:lnTo>
                    <a:pt x="435571" y="692162"/>
                  </a:lnTo>
                  <a:lnTo>
                    <a:pt x="466623" y="692162"/>
                  </a:lnTo>
                  <a:lnTo>
                    <a:pt x="466623" y="647839"/>
                  </a:lnTo>
                  <a:lnTo>
                    <a:pt x="486422" y="626008"/>
                  </a:lnTo>
                  <a:lnTo>
                    <a:pt x="532765" y="692162"/>
                  </a:lnTo>
                  <a:lnTo>
                    <a:pt x="571703" y="692162"/>
                  </a:lnTo>
                  <a:close/>
                </a:path>
                <a:path w="2051050" h="913130">
                  <a:moveTo>
                    <a:pt x="580288" y="301815"/>
                  </a:moveTo>
                  <a:lnTo>
                    <a:pt x="576897" y="283286"/>
                  </a:lnTo>
                  <a:lnTo>
                    <a:pt x="571004" y="274142"/>
                  </a:lnTo>
                  <a:lnTo>
                    <a:pt x="567182" y="268198"/>
                  </a:lnTo>
                  <a:lnTo>
                    <a:pt x="557555" y="261848"/>
                  </a:lnTo>
                  <a:lnTo>
                    <a:pt x="557555" y="301815"/>
                  </a:lnTo>
                  <a:lnTo>
                    <a:pt x="555383" y="312966"/>
                  </a:lnTo>
                  <a:lnTo>
                    <a:pt x="549236" y="321475"/>
                  </a:lnTo>
                  <a:lnTo>
                    <a:pt x="539711" y="326898"/>
                  </a:lnTo>
                  <a:lnTo>
                    <a:pt x="527405" y="328815"/>
                  </a:lnTo>
                  <a:lnTo>
                    <a:pt x="493661" y="328815"/>
                  </a:lnTo>
                  <a:lnTo>
                    <a:pt x="493661" y="274142"/>
                  </a:lnTo>
                  <a:lnTo>
                    <a:pt x="527405" y="274142"/>
                  </a:lnTo>
                  <a:lnTo>
                    <a:pt x="539711" y="276085"/>
                  </a:lnTo>
                  <a:lnTo>
                    <a:pt x="549236" y="281647"/>
                  </a:lnTo>
                  <a:lnTo>
                    <a:pt x="555383" y="290360"/>
                  </a:lnTo>
                  <a:lnTo>
                    <a:pt x="557555" y="301815"/>
                  </a:lnTo>
                  <a:lnTo>
                    <a:pt x="557555" y="261848"/>
                  </a:lnTo>
                  <a:lnTo>
                    <a:pt x="551815" y="258051"/>
                  </a:lnTo>
                  <a:lnTo>
                    <a:pt x="531456" y="254342"/>
                  </a:lnTo>
                  <a:lnTo>
                    <a:pt x="471385" y="254342"/>
                  </a:lnTo>
                  <a:lnTo>
                    <a:pt x="471385" y="413867"/>
                  </a:lnTo>
                  <a:lnTo>
                    <a:pt x="493661" y="413867"/>
                  </a:lnTo>
                  <a:lnTo>
                    <a:pt x="493661" y="348615"/>
                  </a:lnTo>
                  <a:lnTo>
                    <a:pt x="517512" y="348615"/>
                  </a:lnTo>
                  <a:lnTo>
                    <a:pt x="553961" y="413867"/>
                  </a:lnTo>
                  <a:lnTo>
                    <a:pt x="579615" y="413867"/>
                  </a:lnTo>
                  <a:lnTo>
                    <a:pt x="542480" y="348615"/>
                  </a:lnTo>
                  <a:lnTo>
                    <a:pt x="541578" y="347040"/>
                  </a:lnTo>
                  <a:lnTo>
                    <a:pt x="557784" y="341299"/>
                  </a:lnTo>
                  <a:lnTo>
                    <a:pt x="569963" y="331343"/>
                  </a:lnTo>
                  <a:lnTo>
                    <a:pt x="571411" y="328815"/>
                  </a:lnTo>
                  <a:lnTo>
                    <a:pt x="577634" y="317931"/>
                  </a:lnTo>
                  <a:lnTo>
                    <a:pt x="580288" y="301815"/>
                  </a:lnTo>
                  <a:close/>
                </a:path>
                <a:path w="2051050" h="913130">
                  <a:moveTo>
                    <a:pt x="621868" y="532638"/>
                  </a:moveTo>
                  <a:lnTo>
                    <a:pt x="590372" y="532638"/>
                  </a:lnTo>
                  <a:lnTo>
                    <a:pt x="590372" y="692162"/>
                  </a:lnTo>
                  <a:lnTo>
                    <a:pt x="621868" y="692162"/>
                  </a:lnTo>
                  <a:lnTo>
                    <a:pt x="621868" y="532638"/>
                  </a:lnTo>
                  <a:close/>
                </a:path>
                <a:path w="2051050" h="913130">
                  <a:moveTo>
                    <a:pt x="769734" y="301586"/>
                  </a:moveTo>
                  <a:lnTo>
                    <a:pt x="766178" y="282905"/>
                  </a:lnTo>
                  <a:lnTo>
                    <a:pt x="760310" y="274142"/>
                  </a:lnTo>
                  <a:lnTo>
                    <a:pt x="756158" y="267919"/>
                  </a:lnTo>
                  <a:lnTo>
                    <a:pt x="747242" y="262216"/>
                  </a:lnTo>
                  <a:lnTo>
                    <a:pt x="747242" y="301815"/>
                  </a:lnTo>
                  <a:lnTo>
                    <a:pt x="745121" y="312966"/>
                  </a:lnTo>
                  <a:lnTo>
                    <a:pt x="739000" y="321475"/>
                  </a:lnTo>
                  <a:lnTo>
                    <a:pt x="729297" y="326898"/>
                  </a:lnTo>
                  <a:lnTo>
                    <a:pt x="716407" y="328815"/>
                  </a:lnTo>
                  <a:lnTo>
                    <a:pt x="684466" y="328815"/>
                  </a:lnTo>
                  <a:lnTo>
                    <a:pt x="684466" y="274142"/>
                  </a:lnTo>
                  <a:lnTo>
                    <a:pt x="716407" y="274142"/>
                  </a:lnTo>
                  <a:lnTo>
                    <a:pt x="729297" y="276085"/>
                  </a:lnTo>
                  <a:lnTo>
                    <a:pt x="739000" y="281647"/>
                  </a:lnTo>
                  <a:lnTo>
                    <a:pt x="745121" y="290360"/>
                  </a:lnTo>
                  <a:lnTo>
                    <a:pt x="747242" y="301815"/>
                  </a:lnTo>
                  <a:lnTo>
                    <a:pt x="747242" y="262216"/>
                  </a:lnTo>
                  <a:lnTo>
                    <a:pt x="740600" y="257949"/>
                  </a:lnTo>
                  <a:lnTo>
                    <a:pt x="720458" y="254342"/>
                  </a:lnTo>
                  <a:lnTo>
                    <a:pt x="662406" y="254342"/>
                  </a:lnTo>
                  <a:lnTo>
                    <a:pt x="662406" y="413867"/>
                  </a:lnTo>
                  <a:lnTo>
                    <a:pt x="684466" y="413867"/>
                  </a:lnTo>
                  <a:lnTo>
                    <a:pt x="684466" y="348615"/>
                  </a:lnTo>
                  <a:lnTo>
                    <a:pt x="720458" y="348615"/>
                  </a:lnTo>
                  <a:lnTo>
                    <a:pt x="740600" y="345059"/>
                  </a:lnTo>
                  <a:lnTo>
                    <a:pt x="756158" y="335229"/>
                  </a:lnTo>
                  <a:lnTo>
                    <a:pt x="760476" y="328815"/>
                  </a:lnTo>
                  <a:lnTo>
                    <a:pt x="766178" y="320332"/>
                  </a:lnTo>
                  <a:lnTo>
                    <a:pt x="769734" y="301586"/>
                  </a:lnTo>
                  <a:close/>
                </a:path>
                <a:path w="2051050" h="913130">
                  <a:moveTo>
                    <a:pt x="792200" y="532638"/>
                  </a:moveTo>
                  <a:lnTo>
                    <a:pt x="761149" y="532638"/>
                  </a:lnTo>
                  <a:lnTo>
                    <a:pt x="761149" y="638162"/>
                  </a:lnTo>
                  <a:lnTo>
                    <a:pt x="723925" y="578993"/>
                  </a:lnTo>
                  <a:lnTo>
                    <a:pt x="694766" y="532638"/>
                  </a:lnTo>
                  <a:lnTo>
                    <a:pt x="656069" y="532638"/>
                  </a:lnTo>
                  <a:lnTo>
                    <a:pt x="656069" y="692162"/>
                  </a:lnTo>
                  <a:lnTo>
                    <a:pt x="687120" y="692162"/>
                  </a:lnTo>
                  <a:lnTo>
                    <a:pt x="687120" y="578993"/>
                  </a:lnTo>
                  <a:lnTo>
                    <a:pt x="759574" y="692162"/>
                  </a:lnTo>
                  <a:lnTo>
                    <a:pt x="792200" y="692162"/>
                  </a:lnTo>
                  <a:lnTo>
                    <a:pt x="792200" y="638162"/>
                  </a:lnTo>
                  <a:lnTo>
                    <a:pt x="792200" y="532638"/>
                  </a:lnTo>
                  <a:close/>
                </a:path>
                <a:path w="2051050" h="913130">
                  <a:moveTo>
                    <a:pt x="891463" y="254342"/>
                  </a:moveTo>
                  <a:lnTo>
                    <a:pt x="794486" y="254342"/>
                  </a:lnTo>
                  <a:lnTo>
                    <a:pt x="794486" y="413867"/>
                  </a:lnTo>
                  <a:lnTo>
                    <a:pt x="891463" y="413867"/>
                  </a:lnTo>
                  <a:lnTo>
                    <a:pt x="891463" y="393395"/>
                  </a:lnTo>
                  <a:lnTo>
                    <a:pt x="816533" y="393395"/>
                  </a:lnTo>
                  <a:lnTo>
                    <a:pt x="816533" y="344563"/>
                  </a:lnTo>
                  <a:lnTo>
                    <a:pt x="884491" y="344563"/>
                  </a:lnTo>
                  <a:lnTo>
                    <a:pt x="884491" y="323862"/>
                  </a:lnTo>
                  <a:lnTo>
                    <a:pt x="816533" y="323862"/>
                  </a:lnTo>
                  <a:lnTo>
                    <a:pt x="816533" y="274815"/>
                  </a:lnTo>
                  <a:lnTo>
                    <a:pt x="891463" y="274815"/>
                  </a:lnTo>
                  <a:lnTo>
                    <a:pt x="891463" y="254342"/>
                  </a:lnTo>
                  <a:close/>
                </a:path>
                <a:path w="2051050" h="913130">
                  <a:moveTo>
                    <a:pt x="997178" y="532638"/>
                  </a:moveTo>
                  <a:lnTo>
                    <a:pt x="865098" y="532638"/>
                  </a:lnTo>
                  <a:lnTo>
                    <a:pt x="865098" y="562114"/>
                  </a:lnTo>
                  <a:lnTo>
                    <a:pt x="915504" y="562114"/>
                  </a:lnTo>
                  <a:lnTo>
                    <a:pt x="915504" y="692162"/>
                  </a:lnTo>
                  <a:lnTo>
                    <a:pt x="946772" y="692162"/>
                  </a:lnTo>
                  <a:lnTo>
                    <a:pt x="946772" y="562114"/>
                  </a:lnTo>
                  <a:lnTo>
                    <a:pt x="997178" y="562114"/>
                  </a:lnTo>
                  <a:lnTo>
                    <a:pt x="997178" y="532638"/>
                  </a:lnTo>
                  <a:close/>
                </a:path>
                <a:path w="2051050" h="913130">
                  <a:moveTo>
                    <a:pt x="1031862" y="301815"/>
                  </a:moveTo>
                  <a:lnTo>
                    <a:pt x="1028471" y="283286"/>
                  </a:lnTo>
                  <a:lnTo>
                    <a:pt x="1022578" y="274142"/>
                  </a:lnTo>
                  <a:lnTo>
                    <a:pt x="1018755" y="268198"/>
                  </a:lnTo>
                  <a:lnTo>
                    <a:pt x="1009142" y="261861"/>
                  </a:lnTo>
                  <a:lnTo>
                    <a:pt x="1009142" y="301815"/>
                  </a:lnTo>
                  <a:lnTo>
                    <a:pt x="1006970" y="312966"/>
                  </a:lnTo>
                  <a:lnTo>
                    <a:pt x="1000823" y="321475"/>
                  </a:lnTo>
                  <a:lnTo>
                    <a:pt x="991298" y="326898"/>
                  </a:lnTo>
                  <a:lnTo>
                    <a:pt x="978992" y="328815"/>
                  </a:lnTo>
                  <a:lnTo>
                    <a:pt x="945235" y="328815"/>
                  </a:lnTo>
                  <a:lnTo>
                    <a:pt x="945235" y="274142"/>
                  </a:lnTo>
                  <a:lnTo>
                    <a:pt x="978992" y="274142"/>
                  </a:lnTo>
                  <a:lnTo>
                    <a:pt x="991298" y="276085"/>
                  </a:lnTo>
                  <a:lnTo>
                    <a:pt x="1000823" y="281647"/>
                  </a:lnTo>
                  <a:lnTo>
                    <a:pt x="1006970" y="290360"/>
                  </a:lnTo>
                  <a:lnTo>
                    <a:pt x="1009142" y="301815"/>
                  </a:lnTo>
                  <a:lnTo>
                    <a:pt x="1009142" y="261861"/>
                  </a:lnTo>
                  <a:lnTo>
                    <a:pt x="1003388" y="258051"/>
                  </a:lnTo>
                  <a:lnTo>
                    <a:pt x="983043" y="254342"/>
                  </a:lnTo>
                  <a:lnTo>
                    <a:pt x="922959" y="254342"/>
                  </a:lnTo>
                  <a:lnTo>
                    <a:pt x="922959" y="413867"/>
                  </a:lnTo>
                  <a:lnTo>
                    <a:pt x="945235" y="413867"/>
                  </a:lnTo>
                  <a:lnTo>
                    <a:pt x="945235" y="348615"/>
                  </a:lnTo>
                  <a:lnTo>
                    <a:pt x="969086" y="348615"/>
                  </a:lnTo>
                  <a:lnTo>
                    <a:pt x="1005535" y="413867"/>
                  </a:lnTo>
                  <a:lnTo>
                    <a:pt x="1031189" y="413867"/>
                  </a:lnTo>
                  <a:lnTo>
                    <a:pt x="994067" y="348615"/>
                  </a:lnTo>
                  <a:lnTo>
                    <a:pt x="993165" y="347040"/>
                  </a:lnTo>
                  <a:lnTo>
                    <a:pt x="1009370" y="341299"/>
                  </a:lnTo>
                  <a:lnTo>
                    <a:pt x="1021549" y="331343"/>
                  </a:lnTo>
                  <a:lnTo>
                    <a:pt x="1022997" y="328815"/>
                  </a:lnTo>
                  <a:lnTo>
                    <a:pt x="1029208" y="317931"/>
                  </a:lnTo>
                  <a:lnTo>
                    <a:pt x="1031862" y="301815"/>
                  </a:lnTo>
                  <a:close/>
                </a:path>
                <a:path w="2051050" h="913130">
                  <a:moveTo>
                    <a:pt x="1130160" y="692162"/>
                  </a:moveTo>
                  <a:lnTo>
                    <a:pt x="1097965" y="630732"/>
                  </a:lnTo>
                  <a:lnTo>
                    <a:pt x="1095959" y="626910"/>
                  </a:lnTo>
                  <a:lnTo>
                    <a:pt x="1110094" y="620407"/>
                  </a:lnTo>
                  <a:lnTo>
                    <a:pt x="1120787" y="610374"/>
                  </a:lnTo>
                  <a:lnTo>
                    <a:pt x="1124115" y="603961"/>
                  </a:lnTo>
                  <a:lnTo>
                    <a:pt x="1127569" y="597293"/>
                  </a:lnTo>
                  <a:lnTo>
                    <a:pt x="1129931" y="581685"/>
                  </a:lnTo>
                  <a:lnTo>
                    <a:pt x="1126350" y="562343"/>
                  </a:lnTo>
                  <a:lnTo>
                    <a:pt x="1124572" y="559638"/>
                  </a:lnTo>
                  <a:lnTo>
                    <a:pt x="1116152" y="546785"/>
                  </a:lnTo>
                  <a:lnTo>
                    <a:pt x="1100124" y="536409"/>
                  </a:lnTo>
                  <a:lnTo>
                    <a:pt x="1098207" y="536067"/>
                  </a:lnTo>
                  <a:lnTo>
                    <a:pt x="1098207" y="581914"/>
                  </a:lnTo>
                  <a:lnTo>
                    <a:pt x="1096518" y="590854"/>
                  </a:lnTo>
                  <a:lnTo>
                    <a:pt x="1091628" y="597827"/>
                  </a:lnTo>
                  <a:lnTo>
                    <a:pt x="1083779" y="602348"/>
                  </a:lnTo>
                  <a:lnTo>
                    <a:pt x="1073226" y="603961"/>
                  </a:lnTo>
                  <a:lnTo>
                    <a:pt x="1048029" y="603961"/>
                  </a:lnTo>
                  <a:lnTo>
                    <a:pt x="1048029" y="559638"/>
                  </a:lnTo>
                  <a:lnTo>
                    <a:pt x="1073226" y="559638"/>
                  </a:lnTo>
                  <a:lnTo>
                    <a:pt x="1083779" y="561213"/>
                  </a:lnTo>
                  <a:lnTo>
                    <a:pt x="1091628" y="565708"/>
                  </a:lnTo>
                  <a:lnTo>
                    <a:pt x="1096518" y="572731"/>
                  </a:lnTo>
                  <a:lnTo>
                    <a:pt x="1098207" y="581914"/>
                  </a:lnTo>
                  <a:lnTo>
                    <a:pt x="1098207" y="536067"/>
                  </a:lnTo>
                  <a:lnTo>
                    <a:pt x="1079080" y="532638"/>
                  </a:lnTo>
                  <a:lnTo>
                    <a:pt x="1016749" y="532638"/>
                  </a:lnTo>
                  <a:lnTo>
                    <a:pt x="1016749" y="692162"/>
                  </a:lnTo>
                  <a:lnTo>
                    <a:pt x="1048029" y="692162"/>
                  </a:lnTo>
                  <a:lnTo>
                    <a:pt x="1048029" y="630732"/>
                  </a:lnTo>
                  <a:lnTo>
                    <a:pt x="1064234" y="630732"/>
                  </a:lnTo>
                  <a:lnTo>
                    <a:pt x="1095502" y="692162"/>
                  </a:lnTo>
                  <a:lnTo>
                    <a:pt x="1130160" y="692162"/>
                  </a:lnTo>
                  <a:close/>
                </a:path>
                <a:path w="2051050" h="913130">
                  <a:moveTo>
                    <a:pt x="1163040" y="369989"/>
                  </a:moveTo>
                  <a:lnTo>
                    <a:pt x="1139317" y="331546"/>
                  </a:lnTo>
                  <a:lnTo>
                    <a:pt x="1097788" y="320040"/>
                  </a:lnTo>
                  <a:lnTo>
                    <a:pt x="1088898" y="316801"/>
                  </a:lnTo>
                  <a:lnTo>
                    <a:pt x="1082497" y="311658"/>
                  </a:lnTo>
                  <a:lnTo>
                    <a:pt x="1078623" y="304914"/>
                  </a:lnTo>
                  <a:lnTo>
                    <a:pt x="1077315" y="296862"/>
                  </a:lnTo>
                  <a:lnTo>
                    <a:pt x="1079601" y="286448"/>
                  </a:lnTo>
                  <a:lnTo>
                    <a:pt x="1085977" y="278015"/>
                  </a:lnTo>
                  <a:lnTo>
                    <a:pt x="1095730" y="272376"/>
                  </a:lnTo>
                  <a:lnTo>
                    <a:pt x="1108138" y="270319"/>
                  </a:lnTo>
                  <a:lnTo>
                    <a:pt x="1122565" y="272948"/>
                  </a:lnTo>
                  <a:lnTo>
                    <a:pt x="1132700" y="279628"/>
                  </a:lnTo>
                  <a:lnTo>
                    <a:pt x="1138999" y="288442"/>
                  </a:lnTo>
                  <a:lnTo>
                    <a:pt x="1141895" y="297548"/>
                  </a:lnTo>
                  <a:lnTo>
                    <a:pt x="1161694" y="290563"/>
                  </a:lnTo>
                  <a:lnTo>
                    <a:pt x="1156804" y="277063"/>
                  </a:lnTo>
                  <a:lnTo>
                    <a:pt x="1151547" y="270319"/>
                  </a:lnTo>
                  <a:lnTo>
                    <a:pt x="1146835" y="264261"/>
                  </a:lnTo>
                  <a:lnTo>
                    <a:pt x="1130808" y="254711"/>
                  </a:lnTo>
                  <a:lnTo>
                    <a:pt x="1107694" y="250964"/>
                  </a:lnTo>
                  <a:lnTo>
                    <a:pt x="1087031" y="254863"/>
                  </a:lnTo>
                  <a:lnTo>
                    <a:pt x="1070317" y="265328"/>
                  </a:lnTo>
                  <a:lnTo>
                    <a:pt x="1059129" y="280479"/>
                  </a:lnTo>
                  <a:lnTo>
                    <a:pt x="1055039" y="298437"/>
                  </a:lnTo>
                  <a:lnTo>
                    <a:pt x="1057935" y="314617"/>
                  </a:lnTo>
                  <a:lnTo>
                    <a:pt x="1065987" y="327355"/>
                  </a:lnTo>
                  <a:lnTo>
                    <a:pt x="1078306" y="336537"/>
                  </a:lnTo>
                  <a:lnTo>
                    <a:pt x="1093965" y="342099"/>
                  </a:lnTo>
                  <a:lnTo>
                    <a:pt x="1116685" y="347040"/>
                  </a:lnTo>
                  <a:lnTo>
                    <a:pt x="1127150" y="350710"/>
                  </a:lnTo>
                  <a:lnTo>
                    <a:pt x="1134605" y="356374"/>
                  </a:lnTo>
                  <a:lnTo>
                    <a:pt x="1139063" y="363562"/>
                  </a:lnTo>
                  <a:lnTo>
                    <a:pt x="1140536" y="371792"/>
                  </a:lnTo>
                  <a:lnTo>
                    <a:pt x="1138504" y="381647"/>
                  </a:lnTo>
                  <a:lnTo>
                    <a:pt x="1132382" y="389737"/>
                  </a:lnTo>
                  <a:lnTo>
                    <a:pt x="1122133" y="395198"/>
                  </a:lnTo>
                  <a:lnTo>
                    <a:pt x="1107694" y="397217"/>
                  </a:lnTo>
                  <a:lnTo>
                    <a:pt x="1091780" y="394373"/>
                  </a:lnTo>
                  <a:lnTo>
                    <a:pt x="1080122" y="386765"/>
                  </a:lnTo>
                  <a:lnTo>
                    <a:pt x="1072705" y="375856"/>
                  </a:lnTo>
                  <a:lnTo>
                    <a:pt x="1069441" y="363016"/>
                  </a:lnTo>
                  <a:lnTo>
                    <a:pt x="1048283" y="369773"/>
                  </a:lnTo>
                  <a:lnTo>
                    <a:pt x="1053439" y="386778"/>
                  </a:lnTo>
                  <a:lnTo>
                    <a:pt x="1064768" y="402018"/>
                  </a:lnTo>
                  <a:lnTo>
                    <a:pt x="1082776" y="413016"/>
                  </a:lnTo>
                  <a:lnTo>
                    <a:pt x="1107909" y="417245"/>
                  </a:lnTo>
                  <a:lnTo>
                    <a:pt x="1130858" y="413334"/>
                  </a:lnTo>
                  <a:lnTo>
                    <a:pt x="1148219" y="402894"/>
                  </a:lnTo>
                  <a:lnTo>
                    <a:pt x="1152359" y="397217"/>
                  </a:lnTo>
                  <a:lnTo>
                    <a:pt x="1159205" y="387807"/>
                  </a:lnTo>
                  <a:lnTo>
                    <a:pt x="1163040" y="369989"/>
                  </a:lnTo>
                  <a:close/>
                </a:path>
                <a:path w="2051050" h="913130">
                  <a:moveTo>
                    <a:pt x="1296657" y="692162"/>
                  </a:moveTo>
                  <a:lnTo>
                    <a:pt x="1282776" y="655713"/>
                  </a:lnTo>
                  <a:lnTo>
                    <a:pt x="1271981" y="627367"/>
                  </a:lnTo>
                  <a:lnTo>
                    <a:pt x="1249019" y="567067"/>
                  </a:lnTo>
                  <a:lnTo>
                    <a:pt x="1239278" y="541489"/>
                  </a:lnTo>
                  <a:lnTo>
                    <a:pt x="1239278" y="627367"/>
                  </a:lnTo>
                  <a:lnTo>
                    <a:pt x="1195184" y="627367"/>
                  </a:lnTo>
                  <a:lnTo>
                    <a:pt x="1217231" y="567067"/>
                  </a:lnTo>
                  <a:lnTo>
                    <a:pt x="1239278" y="627367"/>
                  </a:lnTo>
                  <a:lnTo>
                    <a:pt x="1239278" y="541489"/>
                  </a:lnTo>
                  <a:lnTo>
                    <a:pt x="1235913" y="532638"/>
                  </a:lnTo>
                  <a:lnTo>
                    <a:pt x="1199908" y="532638"/>
                  </a:lnTo>
                  <a:lnTo>
                    <a:pt x="1138707" y="692162"/>
                  </a:lnTo>
                  <a:lnTo>
                    <a:pt x="1171562" y="692162"/>
                  </a:lnTo>
                  <a:lnTo>
                    <a:pt x="1184833" y="655713"/>
                  </a:lnTo>
                  <a:lnTo>
                    <a:pt x="1249629" y="655713"/>
                  </a:lnTo>
                  <a:lnTo>
                    <a:pt x="1262913" y="692162"/>
                  </a:lnTo>
                  <a:lnTo>
                    <a:pt x="1296657" y="692162"/>
                  </a:lnTo>
                  <a:close/>
                </a:path>
                <a:path w="2051050" h="913130">
                  <a:moveTo>
                    <a:pt x="1340116" y="333997"/>
                  </a:moveTo>
                  <a:lnTo>
                    <a:pt x="1333233" y="298526"/>
                  </a:lnTo>
                  <a:lnTo>
                    <a:pt x="1317625" y="276136"/>
                  </a:lnTo>
                  <a:lnTo>
                    <a:pt x="1317625" y="333997"/>
                  </a:lnTo>
                  <a:lnTo>
                    <a:pt x="1312799" y="361391"/>
                  </a:lnTo>
                  <a:lnTo>
                    <a:pt x="1299959" y="381088"/>
                  </a:lnTo>
                  <a:lnTo>
                    <a:pt x="1281557" y="392988"/>
                  </a:lnTo>
                  <a:lnTo>
                    <a:pt x="1260017" y="396989"/>
                  </a:lnTo>
                  <a:lnTo>
                    <a:pt x="1238491" y="392988"/>
                  </a:lnTo>
                  <a:lnTo>
                    <a:pt x="1220089" y="381088"/>
                  </a:lnTo>
                  <a:lnTo>
                    <a:pt x="1207249" y="361391"/>
                  </a:lnTo>
                  <a:lnTo>
                    <a:pt x="1202423" y="333997"/>
                  </a:lnTo>
                  <a:lnTo>
                    <a:pt x="1207249" y="306616"/>
                  </a:lnTo>
                  <a:lnTo>
                    <a:pt x="1220089" y="286994"/>
                  </a:lnTo>
                  <a:lnTo>
                    <a:pt x="1238491" y="275170"/>
                  </a:lnTo>
                  <a:lnTo>
                    <a:pt x="1260017" y="271221"/>
                  </a:lnTo>
                  <a:lnTo>
                    <a:pt x="1281557" y="275170"/>
                  </a:lnTo>
                  <a:lnTo>
                    <a:pt x="1299959" y="286994"/>
                  </a:lnTo>
                  <a:lnTo>
                    <a:pt x="1312799" y="306616"/>
                  </a:lnTo>
                  <a:lnTo>
                    <a:pt x="1317625" y="333997"/>
                  </a:lnTo>
                  <a:lnTo>
                    <a:pt x="1317625" y="276136"/>
                  </a:lnTo>
                  <a:lnTo>
                    <a:pt x="1315085" y="272478"/>
                  </a:lnTo>
                  <a:lnTo>
                    <a:pt x="1313078" y="271221"/>
                  </a:lnTo>
                  <a:lnTo>
                    <a:pt x="1289431" y="256438"/>
                  </a:lnTo>
                  <a:lnTo>
                    <a:pt x="1260017" y="250964"/>
                  </a:lnTo>
                  <a:lnTo>
                    <a:pt x="1230617" y="256438"/>
                  </a:lnTo>
                  <a:lnTo>
                    <a:pt x="1204950" y="272478"/>
                  </a:lnTo>
                  <a:lnTo>
                    <a:pt x="1186802" y="298526"/>
                  </a:lnTo>
                  <a:lnTo>
                    <a:pt x="1179918" y="333997"/>
                  </a:lnTo>
                  <a:lnTo>
                    <a:pt x="1186802" y="369493"/>
                  </a:lnTo>
                  <a:lnTo>
                    <a:pt x="1204950" y="395617"/>
                  </a:lnTo>
                  <a:lnTo>
                    <a:pt x="1230617" y="411734"/>
                  </a:lnTo>
                  <a:lnTo>
                    <a:pt x="1260017" y="417245"/>
                  </a:lnTo>
                  <a:lnTo>
                    <a:pt x="1289431" y="411734"/>
                  </a:lnTo>
                  <a:lnTo>
                    <a:pt x="1312913" y="396989"/>
                  </a:lnTo>
                  <a:lnTo>
                    <a:pt x="1315085" y="395617"/>
                  </a:lnTo>
                  <a:lnTo>
                    <a:pt x="1333233" y="369493"/>
                  </a:lnTo>
                  <a:lnTo>
                    <a:pt x="1340116" y="333997"/>
                  </a:lnTo>
                  <a:close/>
                </a:path>
                <a:path w="2051050" h="913130">
                  <a:moveTo>
                    <a:pt x="1346390" y="532638"/>
                  </a:moveTo>
                  <a:lnTo>
                    <a:pt x="1314894" y="532638"/>
                  </a:lnTo>
                  <a:lnTo>
                    <a:pt x="1314894" y="692162"/>
                  </a:lnTo>
                  <a:lnTo>
                    <a:pt x="1346390" y="692162"/>
                  </a:lnTo>
                  <a:lnTo>
                    <a:pt x="1346390" y="532638"/>
                  </a:lnTo>
                  <a:close/>
                </a:path>
                <a:path w="2051050" h="913130">
                  <a:moveTo>
                    <a:pt x="1499425" y="254342"/>
                  </a:moveTo>
                  <a:lnTo>
                    <a:pt x="1477378" y="254342"/>
                  </a:lnTo>
                  <a:lnTo>
                    <a:pt x="1477378" y="376745"/>
                  </a:lnTo>
                  <a:lnTo>
                    <a:pt x="1416913" y="283819"/>
                  </a:lnTo>
                  <a:lnTo>
                    <a:pt x="1397723" y="254342"/>
                  </a:lnTo>
                  <a:lnTo>
                    <a:pt x="1368247" y="254342"/>
                  </a:lnTo>
                  <a:lnTo>
                    <a:pt x="1368247" y="413867"/>
                  </a:lnTo>
                  <a:lnTo>
                    <a:pt x="1390294" y="413867"/>
                  </a:lnTo>
                  <a:lnTo>
                    <a:pt x="1390294" y="283819"/>
                  </a:lnTo>
                  <a:lnTo>
                    <a:pt x="1476476" y="413867"/>
                  </a:lnTo>
                  <a:lnTo>
                    <a:pt x="1499425" y="413867"/>
                  </a:lnTo>
                  <a:lnTo>
                    <a:pt x="1499425" y="376745"/>
                  </a:lnTo>
                  <a:lnTo>
                    <a:pt x="1499425" y="254342"/>
                  </a:lnTo>
                  <a:close/>
                </a:path>
                <a:path w="2051050" h="913130">
                  <a:moveTo>
                    <a:pt x="1516710" y="532638"/>
                  </a:moveTo>
                  <a:lnTo>
                    <a:pt x="1485658" y="532638"/>
                  </a:lnTo>
                  <a:lnTo>
                    <a:pt x="1485658" y="638162"/>
                  </a:lnTo>
                  <a:lnTo>
                    <a:pt x="1448447" y="578993"/>
                  </a:lnTo>
                  <a:lnTo>
                    <a:pt x="1419288" y="532638"/>
                  </a:lnTo>
                  <a:lnTo>
                    <a:pt x="1380578" y="532638"/>
                  </a:lnTo>
                  <a:lnTo>
                    <a:pt x="1380578" y="692162"/>
                  </a:lnTo>
                  <a:lnTo>
                    <a:pt x="1411630" y="692162"/>
                  </a:lnTo>
                  <a:lnTo>
                    <a:pt x="1411630" y="578993"/>
                  </a:lnTo>
                  <a:lnTo>
                    <a:pt x="1484083" y="692162"/>
                  </a:lnTo>
                  <a:lnTo>
                    <a:pt x="1516710" y="692162"/>
                  </a:lnTo>
                  <a:lnTo>
                    <a:pt x="1516710" y="638162"/>
                  </a:lnTo>
                  <a:lnTo>
                    <a:pt x="1516710" y="532638"/>
                  </a:lnTo>
                  <a:close/>
                </a:path>
                <a:path w="2051050" h="913130">
                  <a:moveTo>
                    <a:pt x="1650809" y="532638"/>
                  </a:moveTo>
                  <a:lnTo>
                    <a:pt x="1550911" y="532638"/>
                  </a:lnTo>
                  <a:lnTo>
                    <a:pt x="1550911" y="692162"/>
                  </a:lnTo>
                  <a:lnTo>
                    <a:pt x="1650809" y="692162"/>
                  </a:lnTo>
                  <a:lnTo>
                    <a:pt x="1650809" y="662914"/>
                  </a:lnTo>
                  <a:lnTo>
                    <a:pt x="1581962" y="662914"/>
                  </a:lnTo>
                  <a:lnTo>
                    <a:pt x="1581962" y="626008"/>
                  </a:lnTo>
                  <a:lnTo>
                    <a:pt x="1644294" y="626008"/>
                  </a:lnTo>
                  <a:lnTo>
                    <a:pt x="1644294" y="598335"/>
                  </a:lnTo>
                  <a:lnTo>
                    <a:pt x="1581962" y="598335"/>
                  </a:lnTo>
                  <a:lnTo>
                    <a:pt x="1581962" y="561886"/>
                  </a:lnTo>
                  <a:lnTo>
                    <a:pt x="1650809" y="561886"/>
                  </a:lnTo>
                  <a:lnTo>
                    <a:pt x="1650809" y="532638"/>
                  </a:lnTo>
                  <a:close/>
                </a:path>
                <a:path w="2051050" h="913130">
                  <a:moveTo>
                    <a:pt x="1672005" y="413867"/>
                  </a:moveTo>
                  <a:lnTo>
                    <a:pt x="1654289" y="369316"/>
                  </a:lnTo>
                  <a:lnTo>
                    <a:pt x="1646135" y="348843"/>
                  </a:lnTo>
                  <a:lnTo>
                    <a:pt x="1622945" y="290550"/>
                  </a:lnTo>
                  <a:lnTo>
                    <a:pt x="1622945" y="348843"/>
                  </a:lnTo>
                  <a:lnTo>
                    <a:pt x="1568043" y="348843"/>
                  </a:lnTo>
                  <a:lnTo>
                    <a:pt x="1595272" y="277291"/>
                  </a:lnTo>
                  <a:lnTo>
                    <a:pt x="1622945" y="348843"/>
                  </a:lnTo>
                  <a:lnTo>
                    <a:pt x="1622945" y="290550"/>
                  </a:lnTo>
                  <a:lnTo>
                    <a:pt x="1617675" y="277291"/>
                  </a:lnTo>
                  <a:lnTo>
                    <a:pt x="1608543" y="254342"/>
                  </a:lnTo>
                  <a:lnTo>
                    <a:pt x="1583118" y="254342"/>
                  </a:lnTo>
                  <a:lnTo>
                    <a:pt x="1519669" y="413867"/>
                  </a:lnTo>
                  <a:lnTo>
                    <a:pt x="1543291" y="413867"/>
                  </a:lnTo>
                  <a:lnTo>
                    <a:pt x="1560169" y="369316"/>
                  </a:lnTo>
                  <a:lnTo>
                    <a:pt x="1630819" y="369316"/>
                  </a:lnTo>
                  <a:lnTo>
                    <a:pt x="1648155" y="413867"/>
                  </a:lnTo>
                  <a:lnTo>
                    <a:pt x="1672005" y="413867"/>
                  </a:lnTo>
                  <a:close/>
                </a:path>
                <a:path w="2051050" h="913130">
                  <a:moveTo>
                    <a:pt x="1789671" y="393166"/>
                  </a:moveTo>
                  <a:lnTo>
                    <a:pt x="1714296" y="393166"/>
                  </a:lnTo>
                  <a:lnTo>
                    <a:pt x="1714296" y="254342"/>
                  </a:lnTo>
                  <a:lnTo>
                    <a:pt x="1692249" y="254342"/>
                  </a:lnTo>
                  <a:lnTo>
                    <a:pt x="1692249" y="413867"/>
                  </a:lnTo>
                  <a:lnTo>
                    <a:pt x="1789671" y="413867"/>
                  </a:lnTo>
                  <a:lnTo>
                    <a:pt x="1789671" y="393166"/>
                  </a:lnTo>
                  <a:close/>
                </a:path>
                <a:path w="2051050" h="913130">
                  <a:moveTo>
                    <a:pt x="1793011" y="692162"/>
                  </a:moveTo>
                  <a:lnTo>
                    <a:pt x="1760816" y="630732"/>
                  </a:lnTo>
                  <a:lnTo>
                    <a:pt x="1758810" y="626910"/>
                  </a:lnTo>
                  <a:lnTo>
                    <a:pt x="1772945" y="620407"/>
                  </a:lnTo>
                  <a:lnTo>
                    <a:pt x="1783651" y="610374"/>
                  </a:lnTo>
                  <a:lnTo>
                    <a:pt x="1786978" y="603961"/>
                  </a:lnTo>
                  <a:lnTo>
                    <a:pt x="1790433" y="597293"/>
                  </a:lnTo>
                  <a:lnTo>
                    <a:pt x="1792795" y="581685"/>
                  </a:lnTo>
                  <a:lnTo>
                    <a:pt x="1789214" y="562343"/>
                  </a:lnTo>
                  <a:lnTo>
                    <a:pt x="1787436" y="559638"/>
                  </a:lnTo>
                  <a:lnTo>
                    <a:pt x="1779016" y="546785"/>
                  </a:lnTo>
                  <a:lnTo>
                    <a:pt x="1762988" y="536409"/>
                  </a:lnTo>
                  <a:lnTo>
                    <a:pt x="1761070" y="536067"/>
                  </a:lnTo>
                  <a:lnTo>
                    <a:pt x="1761070" y="581914"/>
                  </a:lnTo>
                  <a:lnTo>
                    <a:pt x="1759381" y="590854"/>
                  </a:lnTo>
                  <a:lnTo>
                    <a:pt x="1754492" y="597827"/>
                  </a:lnTo>
                  <a:lnTo>
                    <a:pt x="1746643" y="602348"/>
                  </a:lnTo>
                  <a:lnTo>
                    <a:pt x="1736090" y="603961"/>
                  </a:lnTo>
                  <a:lnTo>
                    <a:pt x="1710893" y="603961"/>
                  </a:lnTo>
                  <a:lnTo>
                    <a:pt x="1710893" y="559638"/>
                  </a:lnTo>
                  <a:lnTo>
                    <a:pt x="1736090" y="559638"/>
                  </a:lnTo>
                  <a:lnTo>
                    <a:pt x="1746643" y="561213"/>
                  </a:lnTo>
                  <a:lnTo>
                    <a:pt x="1754492" y="565708"/>
                  </a:lnTo>
                  <a:lnTo>
                    <a:pt x="1759381" y="572731"/>
                  </a:lnTo>
                  <a:lnTo>
                    <a:pt x="1761070" y="581914"/>
                  </a:lnTo>
                  <a:lnTo>
                    <a:pt x="1761070" y="536067"/>
                  </a:lnTo>
                  <a:lnTo>
                    <a:pt x="1741944" y="532638"/>
                  </a:lnTo>
                  <a:lnTo>
                    <a:pt x="1679613" y="532638"/>
                  </a:lnTo>
                  <a:lnTo>
                    <a:pt x="1679613" y="692162"/>
                  </a:lnTo>
                  <a:lnTo>
                    <a:pt x="1710893" y="692162"/>
                  </a:lnTo>
                  <a:lnTo>
                    <a:pt x="1710893" y="630732"/>
                  </a:lnTo>
                  <a:lnTo>
                    <a:pt x="1727085" y="630732"/>
                  </a:lnTo>
                  <a:lnTo>
                    <a:pt x="1758365" y="692162"/>
                  </a:lnTo>
                  <a:lnTo>
                    <a:pt x="1793011" y="692162"/>
                  </a:lnTo>
                  <a:close/>
                </a:path>
                <a:path w="2051050" h="913130">
                  <a:moveTo>
                    <a:pt x="2051024" y="0"/>
                  </a:moveTo>
                  <a:lnTo>
                    <a:pt x="2033333" y="0"/>
                  </a:lnTo>
                  <a:lnTo>
                    <a:pt x="2033333" y="912660"/>
                  </a:lnTo>
                  <a:lnTo>
                    <a:pt x="2051024" y="912660"/>
                  </a:lnTo>
                  <a:lnTo>
                    <a:pt x="2051024" y="0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1300" y="5450895"/>
            <a:ext cx="1127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  <a:hlinkClick r:id="rId10"/>
              </a:rPr>
              <a:t>www.norel.com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300" y="2619546"/>
            <a:ext cx="3241675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lang="sr-Latn-RS" sz="1000" spc="-60" dirty="0" smtClean="0">
                <a:solidFill>
                  <a:srgbClr val="231F20"/>
                </a:solidFill>
                <a:latin typeface="Verdana"/>
                <a:cs typeface="Verdana"/>
              </a:rPr>
              <a:t>smanjuje mitesere i proširene pore</a:t>
            </a:r>
          </a:p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lang="sr-Latn-RS" sz="1000" spc="-60" dirty="0" smtClean="0">
                <a:solidFill>
                  <a:srgbClr val="231F20"/>
                </a:solidFill>
                <a:latin typeface="Verdana"/>
                <a:cs typeface="Verdana"/>
              </a:rPr>
              <a:t>čisti i smanjuje proizvodnju sebuma</a:t>
            </a:r>
          </a:p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lang="sr-Latn-RS" sz="1000" spc="-60" dirty="0" smtClean="0">
                <a:solidFill>
                  <a:srgbClr val="231F20"/>
                </a:solidFill>
                <a:latin typeface="Verdana"/>
                <a:cs typeface="Verdana"/>
              </a:rPr>
              <a:t>umiruje i ubrzava upijanje fleka</a:t>
            </a:r>
          </a:p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lang="sr-Latn-RS" sz="1000" spc="-60" dirty="0" smtClean="0">
                <a:solidFill>
                  <a:srgbClr val="231F20"/>
                </a:solidFill>
                <a:latin typeface="Verdana"/>
                <a:cs typeface="Verdana"/>
              </a:rPr>
              <a:t>olakšava fleke od akni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5998" y="1475994"/>
            <a:ext cx="4140200" cy="720090"/>
          </a:xfrm>
          <a:custGeom>
            <a:avLst/>
            <a:gdLst/>
            <a:ahLst/>
            <a:cxnLst/>
            <a:rect l="l" t="t" r="r" b="b"/>
            <a:pathLst>
              <a:path w="4140200" h="720089">
                <a:moveTo>
                  <a:pt x="4139996" y="0"/>
                </a:moveTo>
                <a:lnTo>
                  <a:pt x="0" y="0"/>
                </a:lnTo>
                <a:lnTo>
                  <a:pt x="0" y="720001"/>
                </a:lnTo>
                <a:lnTo>
                  <a:pt x="4139996" y="720001"/>
                </a:lnTo>
                <a:lnTo>
                  <a:pt x="4139996" y="0"/>
                </a:lnTo>
                <a:close/>
              </a:path>
            </a:pathLst>
          </a:custGeom>
          <a:solidFill>
            <a:srgbClr val="83CB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ACNE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780900" y="1902670"/>
            <a:ext cx="1257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PROFESSIONAL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1129" y="2254896"/>
            <a:ext cx="4150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600" spc="-204" dirty="0" smtClean="0">
                <a:solidFill>
                  <a:srgbClr val="231F20"/>
                </a:solidFill>
                <a:latin typeface="Verdana"/>
                <a:cs typeface="Verdana"/>
              </a:rPr>
              <a:t>TRETMAN ZA MASNU KOŽU I AKNE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5999" y="2545195"/>
            <a:ext cx="4140200" cy="0"/>
          </a:xfrm>
          <a:custGeom>
            <a:avLst/>
            <a:gdLst/>
            <a:ahLst/>
            <a:cxnLst/>
            <a:rect l="l" t="t" r="r" b="b"/>
            <a:pathLst>
              <a:path w="4140200">
                <a:moveTo>
                  <a:pt x="0" y="0"/>
                </a:moveTo>
                <a:lnTo>
                  <a:pt x="4139996" y="0"/>
                </a:lnTo>
              </a:path>
            </a:pathLst>
          </a:custGeom>
          <a:ln w="19050">
            <a:solidFill>
              <a:srgbClr val="83C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08002" y="1475994"/>
            <a:ext cx="2592070" cy="558486"/>
          </a:xfrm>
          <a:prstGeom prst="rect">
            <a:avLst/>
          </a:prstGeom>
          <a:solidFill>
            <a:srgbClr val="AEDFE6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lang="sr-Latn-RS" sz="900" b="1" dirty="0" smtClean="0">
                <a:solidFill>
                  <a:srgbClr val="231F20"/>
                </a:solidFill>
                <a:latin typeface="Tahoma"/>
                <a:cs typeface="Tahoma"/>
              </a:rPr>
              <a:t>Obogaćeni POSTUPAK LEČENJA </a:t>
            </a:r>
          </a:p>
          <a:p>
            <a:pPr marL="287020">
              <a:lnSpc>
                <a:spcPct val="100000"/>
              </a:lnSpc>
            </a:pPr>
            <a:r>
              <a:rPr lang="sr-Latn-RS" sz="900" dirty="0" smtClean="0">
                <a:solidFill>
                  <a:srgbClr val="231F20"/>
                </a:solidFill>
                <a:latin typeface="Tahoma"/>
                <a:cs typeface="Tahoma"/>
              </a:rPr>
              <a:t>NOVI proizvodi, ojačane formule JOŠ BOLJI REZULTATI NEGE!</a:t>
            </a:r>
            <a:endParaRPr sz="9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0353"/>
            <a:ext cx="3599999" cy="485964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8100059" cy="180340"/>
          </a:xfrm>
          <a:custGeom>
            <a:avLst/>
            <a:gdLst/>
            <a:ahLst/>
            <a:cxnLst/>
            <a:rect l="l" t="t" r="r" b="b"/>
            <a:pathLst>
              <a:path w="8100059" h="180340">
                <a:moveTo>
                  <a:pt x="8099996" y="0"/>
                </a:moveTo>
                <a:lnTo>
                  <a:pt x="0" y="0"/>
                </a:lnTo>
                <a:lnTo>
                  <a:pt x="0" y="179997"/>
                </a:lnTo>
                <a:lnTo>
                  <a:pt x="8099996" y="179997"/>
                </a:lnTo>
                <a:lnTo>
                  <a:pt x="8099996" y="0"/>
                </a:lnTo>
                <a:close/>
              </a:path>
            </a:pathLst>
          </a:custGeom>
          <a:solidFill>
            <a:srgbClr val="83CB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2763" y="359995"/>
            <a:ext cx="2047239" cy="1939289"/>
          </a:xfrm>
          <a:custGeom>
            <a:avLst/>
            <a:gdLst/>
            <a:ahLst/>
            <a:cxnLst/>
            <a:rect l="l" t="t" r="r" b="b"/>
            <a:pathLst>
              <a:path w="2047240" h="1939289">
                <a:moveTo>
                  <a:pt x="0" y="0"/>
                </a:moveTo>
                <a:lnTo>
                  <a:pt x="0" y="1939239"/>
                </a:lnTo>
                <a:lnTo>
                  <a:pt x="2047239" y="1939239"/>
                </a:lnTo>
              </a:path>
            </a:pathLst>
          </a:custGeom>
          <a:ln w="9525">
            <a:solidFill>
              <a:srgbClr val="83C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868000" y="2443233"/>
            <a:ext cx="2056764" cy="1973580"/>
            <a:chOff x="5868000" y="2443233"/>
            <a:chExt cx="2056764" cy="1973580"/>
          </a:xfrm>
        </p:grpSpPr>
        <p:sp>
          <p:nvSpPr>
            <p:cNvPr id="6" name="object 6"/>
            <p:cNvSpPr/>
            <p:nvPr/>
          </p:nvSpPr>
          <p:spPr>
            <a:xfrm>
              <a:off x="5872763" y="2447996"/>
              <a:ext cx="2047239" cy="1939289"/>
            </a:xfrm>
            <a:custGeom>
              <a:avLst/>
              <a:gdLst/>
              <a:ahLst/>
              <a:cxnLst/>
              <a:rect l="l" t="t" r="r" b="b"/>
              <a:pathLst>
                <a:path w="2047240" h="1939289">
                  <a:moveTo>
                    <a:pt x="0" y="0"/>
                  </a:moveTo>
                  <a:lnTo>
                    <a:pt x="0" y="1939239"/>
                  </a:lnTo>
                  <a:lnTo>
                    <a:pt x="2047239" y="1939239"/>
                  </a:lnTo>
                </a:path>
              </a:pathLst>
            </a:custGeom>
            <a:ln w="9525">
              <a:solidFill>
                <a:srgbClr val="83CB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0005" y="4373994"/>
              <a:ext cx="864235" cy="42545"/>
            </a:xfrm>
            <a:custGeom>
              <a:avLst/>
              <a:gdLst/>
              <a:ahLst/>
              <a:cxnLst/>
              <a:rect l="l" t="t" r="r" b="b"/>
              <a:pathLst>
                <a:path w="864234" h="42545">
                  <a:moveTo>
                    <a:pt x="863993" y="0"/>
                  </a:moveTo>
                  <a:lnTo>
                    <a:pt x="0" y="0"/>
                  </a:lnTo>
                  <a:lnTo>
                    <a:pt x="0" y="42392"/>
                  </a:lnTo>
                  <a:lnTo>
                    <a:pt x="863993" y="42392"/>
                  </a:lnTo>
                  <a:lnTo>
                    <a:pt x="863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24002" y="4237189"/>
            <a:ext cx="3276600" cy="911225"/>
            <a:chOff x="324002" y="4237189"/>
            <a:chExt cx="3276600" cy="911225"/>
          </a:xfrm>
        </p:grpSpPr>
        <p:sp>
          <p:nvSpPr>
            <p:cNvPr id="9" name="object 9"/>
            <p:cNvSpPr/>
            <p:nvPr/>
          </p:nvSpPr>
          <p:spPr>
            <a:xfrm>
              <a:off x="612000" y="4237189"/>
              <a:ext cx="2988310" cy="504190"/>
            </a:xfrm>
            <a:custGeom>
              <a:avLst/>
              <a:gdLst/>
              <a:ahLst/>
              <a:cxnLst/>
              <a:rect l="l" t="t" r="r" b="b"/>
              <a:pathLst>
                <a:path w="2988310" h="504189">
                  <a:moveTo>
                    <a:pt x="2988005" y="0"/>
                  </a:moveTo>
                  <a:lnTo>
                    <a:pt x="0" y="0"/>
                  </a:lnTo>
                  <a:lnTo>
                    <a:pt x="0" y="503999"/>
                  </a:lnTo>
                  <a:lnTo>
                    <a:pt x="2988005" y="503999"/>
                  </a:lnTo>
                  <a:lnTo>
                    <a:pt x="2988005" y="0"/>
                  </a:lnTo>
                  <a:close/>
                </a:path>
              </a:pathLst>
            </a:custGeom>
            <a:solidFill>
              <a:srgbClr val="9ED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002" y="4607991"/>
              <a:ext cx="2772410" cy="540385"/>
            </a:xfrm>
            <a:custGeom>
              <a:avLst/>
              <a:gdLst/>
              <a:ahLst/>
              <a:cxnLst/>
              <a:rect l="l" t="t" r="r" b="b"/>
              <a:pathLst>
                <a:path w="2772410" h="540385">
                  <a:moveTo>
                    <a:pt x="2772003" y="0"/>
                  </a:moveTo>
                  <a:lnTo>
                    <a:pt x="0" y="0"/>
                  </a:lnTo>
                  <a:lnTo>
                    <a:pt x="0" y="540004"/>
                  </a:lnTo>
                  <a:lnTo>
                    <a:pt x="2772003" y="540004"/>
                  </a:lnTo>
                  <a:lnTo>
                    <a:pt x="2772003" y="0"/>
                  </a:lnTo>
                  <a:close/>
                </a:path>
              </a:pathLst>
            </a:custGeom>
            <a:solidFill>
              <a:srgbClr val="AED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4009" y="729805"/>
            <a:ext cx="637996" cy="158621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4009" y="3826291"/>
            <a:ext cx="865042" cy="74995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369" y="1872005"/>
            <a:ext cx="971999" cy="97199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4000" y="1872005"/>
            <a:ext cx="971993" cy="97199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669900" y="1068755"/>
            <a:ext cx="2006600" cy="2970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94360">
              <a:lnSpc>
                <a:spcPct val="100000"/>
              </a:lnSpc>
              <a:spcBef>
                <a:spcPts val="100"/>
              </a:spcBef>
            </a:pPr>
            <a:r>
              <a:rPr lang="sr-Latn-RS" sz="1000" b="1" dirty="0" smtClean="0">
                <a:solidFill>
                  <a:srgbClr val="231F20"/>
                </a:solidFill>
                <a:latin typeface="Arial"/>
                <a:cs typeface="Arial"/>
              </a:rPr>
              <a:t>Efikasna borba protiv nesavršenosti</a:t>
            </a:r>
          </a:p>
          <a:p>
            <a:pPr marL="38100" marR="594360">
              <a:lnSpc>
                <a:spcPct val="100000"/>
              </a:lnSpc>
              <a:spcBef>
                <a:spcPts val="100"/>
              </a:spcBef>
            </a:pPr>
            <a:r>
              <a:rPr lang="sr-Latn-RS" sz="800" dirty="0" smtClean="0">
                <a:solidFill>
                  <a:srgbClr val="231F20"/>
                </a:solidFill>
                <a:latin typeface="Arial MT"/>
                <a:cs typeface="Arial MT"/>
              </a:rPr>
              <a:t>AKTIVNI SASTOJCI</a:t>
            </a:r>
            <a:endParaRPr sz="800" dirty="0">
              <a:latin typeface="Arial MT"/>
              <a:cs typeface="Arial MT"/>
            </a:endParaRPr>
          </a:p>
          <a:p>
            <a:pPr marL="89535" indent="-51435">
              <a:lnSpc>
                <a:spcPts val="795"/>
              </a:lnSpc>
              <a:spcBef>
                <a:spcPts val="175"/>
              </a:spcBef>
              <a:buClr>
                <a:srgbClr val="939598"/>
              </a:buClr>
              <a:buChar char="•"/>
              <a:tabLst>
                <a:tab pos="89535" algn="l"/>
              </a:tabLst>
            </a:pPr>
            <a:r>
              <a:rPr lang="sr-Latn-RS" sz="700" spc="-10" dirty="0" smtClean="0">
                <a:solidFill>
                  <a:srgbClr val="808285"/>
                </a:solidFill>
                <a:latin typeface="Arial MT"/>
                <a:cs typeface="Arial MT"/>
              </a:rPr>
              <a:t>mikrosrebro i joni srebra Ag-P </a:t>
            </a:r>
          </a:p>
          <a:p>
            <a:pPr marL="89535" indent="-51435">
              <a:lnSpc>
                <a:spcPts val="795"/>
              </a:lnSpc>
              <a:spcBef>
                <a:spcPts val="175"/>
              </a:spcBef>
              <a:buClr>
                <a:srgbClr val="939598"/>
              </a:buClr>
              <a:buChar char="•"/>
              <a:tabLst>
                <a:tab pos="89535" algn="l"/>
              </a:tabLst>
            </a:pPr>
            <a:r>
              <a:rPr lang="sr-Latn-RS" sz="700" spc="-10" dirty="0" smtClean="0">
                <a:solidFill>
                  <a:srgbClr val="808285"/>
                </a:solidFill>
                <a:latin typeface="Arial MT"/>
                <a:cs typeface="Arial MT"/>
              </a:rPr>
              <a:t>Voda do 10%azeoglicin do 5%, azelainska </a:t>
            </a:r>
            <a:r>
              <a:rPr lang="sr-Latn-RS" sz="700" spc="-10" dirty="0" smtClean="0">
                <a:solidFill>
                  <a:srgbClr val="808285"/>
                </a:solidFill>
                <a:latin typeface="Arial MT"/>
                <a:cs typeface="Arial MT"/>
              </a:rPr>
              <a:t>kiselina ekstrakti </a:t>
            </a:r>
            <a:r>
              <a:rPr lang="sr-Latn-RS" sz="700" spc="-10" dirty="0" smtClean="0">
                <a:solidFill>
                  <a:srgbClr val="808285"/>
                </a:solidFill>
                <a:latin typeface="Arial MT"/>
                <a:cs typeface="Arial MT"/>
              </a:rPr>
              <a:t>iz 5 biljaka (čajevo drvo, ruzmarin,kora vrbe i breze, laneno seme)</a:t>
            </a:r>
          </a:p>
          <a:p>
            <a:pPr marL="89535" indent="-51435">
              <a:lnSpc>
                <a:spcPts val="795"/>
              </a:lnSpc>
              <a:spcBef>
                <a:spcPts val="175"/>
              </a:spcBef>
              <a:buClr>
                <a:srgbClr val="939598"/>
              </a:buClr>
              <a:buChar char="•"/>
              <a:tabLst>
                <a:tab pos="89535" algn="l"/>
              </a:tabLst>
            </a:pPr>
            <a:r>
              <a:rPr lang="sr-Latn-RS" sz="700" spc="-10" dirty="0" smtClean="0">
                <a:solidFill>
                  <a:srgbClr val="808285"/>
                </a:solidFill>
                <a:latin typeface="Arial MT"/>
                <a:cs typeface="Arial MT"/>
              </a:rPr>
              <a:t>Vitamini B2, B6 - ficin enzim</a:t>
            </a:r>
          </a:p>
          <a:p>
            <a:pPr marL="89535" indent="-51435">
              <a:lnSpc>
                <a:spcPts val="795"/>
              </a:lnSpc>
              <a:spcBef>
                <a:spcPts val="175"/>
              </a:spcBef>
              <a:buClr>
                <a:srgbClr val="939598"/>
              </a:buClr>
              <a:buChar char="•"/>
              <a:tabLst>
                <a:tab pos="89535" algn="l"/>
              </a:tabLst>
            </a:pPr>
            <a:r>
              <a:rPr lang="sr-Latn-RS" sz="700" spc="-10" dirty="0" smtClean="0">
                <a:solidFill>
                  <a:srgbClr val="808285"/>
                </a:solidFill>
                <a:latin typeface="Arial MT"/>
                <a:cs typeface="Arial MT"/>
              </a:rPr>
              <a:t>Manicouagan MineralsTM morsko blato</a:t>
            </a:r>
          </a:p>
          <a:p>
            <a:pPr marL="89535" indent="-51435">
              <a:lnSpc>
                <a:spcPts val="795"/>
              </a:lnSpc>
              <a:spcBef>
                <a:spcPts val="175"/>
              </a:spcBef>
              <a:buClr>
                <a:srgbClr val="939598"/>
              </a:buClr>
              <a:buChar char="•"/>
              <a:tabLst>
                <a:tab pos="89535" algn="l"/>
              </a:tabLst>
            </a:pPr>
            <a:r>
              <a:rPr lang="sr-Latn-RS" sz="700" spc="-10" dirty="0" smtClean="0">
                <a:solidFill>
                  <a:srgbClr val="808285"/>
                </a:solidFill>
                <a:latin typeface="Arial MT"/>
                <a:cs typeface="Arial MT"/>
              </a:rPr>
              <a:t>Pantenol</a:t>
            </a:r>
          </a:p>
          <a:p>
            <a:pPr marL="89535" indent="-51435">
              <a:lnSpc>
                <a:spcPts val="795"/>
              </a:lnSpc>
              <a:spcBef>
                <a:spcPts val="175"/>
              </a:spcBef>
              <a:buClr>
                <a:srgbClr val="939598"/>
              </a:buClr>
              <a:buChar char="•"/>
              <a:tabLst>
                <a:tab pos="89535" algn="l"/>
              </a:tabLst>
            </a:pPr>
            <a:r>
              <a:rPr lang="sr-Latn-RS" sz="700" spc="-10" dirty="0" smtClean="0">
                <a:solidFill>
                  <a:srgbClr val="808285"/>
                </a:solidFill>
                <a:latin typeface="Arial MT"/>
                <a:cs typeface="Arial MT"/>
              </a:rPr>
              <a:t>alantoin</a:t>
            </a:r>
          </a:p>
          <a:p>
            <a:pPr marL="89535" indent="-51435">
              <a:lnSpc>
                <a:spcPts val="795"/>
              </a:lnSpc>
              <a:spcBef>
                <a:spcPts val="175"/>
              </a:spcBef>
              <a:buClr>
                <a:srgbClr val="939598"/>
              </a:buClr>
              <a:buChar char="•"/>
              <a:tabLst>
                <a:tab pos="89535" algn="l"/>
              </a:tabLst>
            </a:pPr>
            <a:r>
              <a:rPr lang="sr-Latn-RS" sz="800" spc="-10" dirty="0" smtClean="0">
                <a:solidFill>
                  <a:srgbClr val="231F20"/>
                </a:solidFill>
                <a:latin typeface="Arial MT"/>
                <a:cs typeface="Arial MT"/>
              </a:rPr>
              <a:t>INDIKACIJE</a:t>
            </a:r>
            <a:endParaRPr sz="800" dirty="0">
              <a:latin typeface="Arial MT"/>
              <a:cs typeface="Arial MT"/>
            </a:endParaRPr>
          </a:p>
          <a:p>
            <a:pPr marL="88900" marR="57150" indent="-51435">
              <a:lnSpc>
                <a:spcPts val="750"/>
              </a:lnSpc>
              <a:spcBef>
                <a:spcPts val="275"/>
              </a:spcBef>
              <a:buClr>
                <a:srgbClr val="939598"/>
              </a:buClr>
              <a:buChar char="•"/>
              <a:tabLst>
                <a:tab pos="88900" algn="l"/>
              </a:tabLst>
            </a:pPr>
            <a:r>
              <a:rPr lang="sr-Latn-RS" sz="700" spc="-10" dirty="0" smtClean="0">
                <a:solidFill>
                  <a:srgbClr val="808285"/>
                </a:solidFill>
                <a:latin typeface="Arial MT"/>
                <a:cs typeface="Arial MT"/>
              </a:rPr>
              <a:t>masna, seboroična koža sklona aknama (mitiseri, papule, pustule)</a:t>
            </a:r>
          </a:p>
          <a:p>
            <a:pPr marL="88900" marR="57150" indent="-51435">
              <a:lnSpc>
                <a:spcPts val="750"/>
              </a:lnSpc>
              <a:spcBef>
                <a:spcPts val="275"/>
              </a:spcBef>
              <a:buClr>
                <a:srgbClr val="939598"/>
              </a:buClr>
              <a:buChar char="•"/>
              <a:tabLst>
                <a:tab pos="88900" algn="l"/>
              </a:tabLst>
            </a:pPr>
            <a:r>
              <a:rPr lang="sr-Latn-RS" sz="700" spc="-10" dirty="0" smtClean="0">
                <a:solidFill>
                  <a:srgbClr val="808285"/>
                </a:solidFill>
                <a:latin typeface="Arial MT"/>
                <a:cs typeface="Arial MT"/>
              </a:rPr>
              <a:t>juvenilne i menopauzalne akne (acne tarda)koža koja zahteva ručno čišćenje</a:t>
            </a:r>
          </a:p>
          <a:p>
            <a:pPr marL="88900" marR="57150" indent="-51435">
              <a:lnSpc>
                <a:spcPts val="750"/>
              </a:lnSpc>
              <a:spcBef>
                <a:spcPts val="275"/>
              </a:spcBef>
              <a:buClr>
                <a:srgbClr val="939598"/>
              </a:buClr>
              <a:buChar char="•"/>
              <a:tabLst>
                <a:tab pos="88900" algn="l"/>
              </a:tabLst>
            </a:pPr>
            <a:r>
              <a:rPr lang="sr-Latn-RS" sz="700" spc="-10" dirty="0" smtClean="0">
                <a:solidFill>
                  <a:srgbClr val="808285"/>
                </a:solidFill>
                <a:latin typeface="Arial MT"/>
                <a:cs typeface="Arial MT"/>
              </a:rPr>
              <a:t>održavanje efekata dermatološkog lečenja akni</a:t>
            </a:r>
          </a:p>
          <a:p>
            <a:pPr marL="37465" marR="57150">
              <a:lnSpc>
                <a:spcPts val="750"/>
              </a:lnSpc>
              <a:spcBef>
                <a:spcPts val="275"/>
              </a:spcBef>
              <a:buClr>
                <a:srgbClr val="939598"/>
              </a:buClr>
              <a:tabLst>
                <a:tab pos="88900" algn="l"/>
              </a:tabLst>
            </a:pPr>
            <a:r>
              <a:rPr lang="sr-Latn-RS" sz="800" dirty="0" smtClean="0">
                <a:solidFill>
                  <a:srgbClr val="231F20"/>
                </a:solidFill>
                <a:latin typeface="Arial MT"/>
                <a:cs typeface="Arial MT"/>
              </a:rPr>
              <a:t>EFEKTI TRETMANA</a:t>
            </a:r>
          </a:p>
          <a:p>
            <a:pPr marL="208915" marR="57150" indent="-171450">
              <a:lnSpc>
                <a:spcPts val="750"/>
              </a:lnSpc>
              <a:spcBef>
                <a:spcPts val="275"/>
              </a:spcBef>
              <a:buClr>
                <a:srgbClr val="939598"/>
              </a:buClr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sr-Latn-RS" sz="700" dirty="0" smtClean="0">
                <a:solidFill>
                  <a:srgbClr val="808285"/>
                </a:solidFill>
                <a:latin typeface="Arial MT"/>
                <a:cs typeface="Arial MT"/>
              </a:rPr>
              <a:t>smanjenje mitesera i fleka od akni</a:t>
            </a:r>
          </a:p>
          <a:p>
            <a:pPr marL="208915" marR="57150" indent="-171450">
              <a:lnSpc>
                <a:spcPts val="750"/>
              </a:lnSpc>
              <a:spcBef>
                <a:spcPts val="275"/>
              </a:spcBef>
              <a:buClr>
                <a:srgbClr val="939598"/>
              </a:buClr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sr-Latn-RS" sz="700" dirty="0" smtClean="0">
                <a:solidFill>
                  <a:srgbClr val="808285"/>
                </a:solidFill>
                <a:latin typeface="Arial MT"/>
                <a:cs typeface="Arial MT"/>
              </a:rPr>
              <a:t>smanjenje keratinizacije folikula dlake</a:t>
            </a:r>
          </a:p>
          <a:p>
            <a:pPr marL="208915" marR="57150" indent="-171450">
              <a:lnSpc>
                <a:spcPts val="750"/>
              </a:lnSpc>
              <a:spcBef>
                <a:spcPts val="275"/>
              </a:spcBef>
              <a:buClr>
                <a:srgbClr val="939598"/>
              </a:buClr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sr-Latn-RS" sz="700" dirty="0" smtClean="0">
                <a:solidFill>
                  <a:srgbClr val="808285"/>
                </a:solidFill>
                <a:latin typeface="Arial MT"/>
                <a:cs typeface="Arial MT"/>
              </a:rPr>
              <a:t>ficesnormalizacija lučenja sebuma</a:t>
            </a:r>
          </a:p>
          <a:p>
            <a:pPr marL="208915" marR="57150" indent="-171450">
              <a:lnSpc>
                <a:spcPts val="750"/>
              </a:lnSpc>
              <a:spcBef>
                <a:spcPts val="275"/>
              </a:spcBef>
              <a:buClr>
                <a:srgbClr val="939598"/>
              </a:buClr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sr-Latn-RS" sz="700" dirty="0" smtClean="0">
                <a:solidFill>
                  <a:srgbClr val="808285"/>
                </a:solidFill>
                <a:latin typeface="Arial MT"/>
                <a:cs typeface="Arial MT"/>
              </a:rPr>
              <a:t>smanjenje formiranja novih žarišta upale izglađivanje i poboljšanje tonusa kože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7299" y="4315648"/>
            <a:ext cx="214918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100" b="1" i="1" dirty="0" smtClean="0">
                <a:solidFill>
                  <a:srgbClr val="231F20"/>
                </a:solidFill>
                <a:latin typeface="Arial"/>
                <a:cs typeface="Arial"/>
              </a:rPr>
              <a:t>ISTRAŽIVANJE POTVRĐUJE</a:t>
            </a:r>
            <a:r>
              <a:rPr sz="1100" b="1" i="1" spc="-50" dirty="0" smtClean="0">
                <a:solidFill>
                  <a:srgbClr val="231F20"/>
                </a:solidFill>
                <a:latin typeface="Arial"/>
                <a:cs typeface="Arial"/>
              </a:rPr>
              <a:t>…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9076" y="4618244"/>
            <a:ext cx="24992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Arial MT"/>
                <a:cs typeface="Arial MT"/>
              </a:rPr>
              <a:t>...</a:t>
            </a:r>
            <a:r>
              <a:rPr sz="9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sr-Latn-RS" sz="900" dirty="0" smtClean="0">
                <a:solidFill>
                  <a:srgbClr val="231F20"/>
                </a:solidFill>
                <a:latin typeface="Arial MT"/>
                <a:cs typeface="Arial MT"/>
              </a:rPr>
              <a:t>zajedno sa 4-nedeljnim režimom kućne nege akni 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834" y="4751632"/>
            <a:ext cx="2318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900" dirty="0" smtClean="0">
                <a:solidFill>
                  <a:srgbClr val="231F20"/>
                </a:solidFill>
                <a:latin typeface="Arial MT"/>
                <a:cs typeface="Arial MT"/>
              </a:rPr>
              <a:t> omogućava smanjenje </a:t>
            </a:r>
            <a:r>
              <a:rPr lang="sr-Latn-RS" sz="900" dirty="0" smtClean="0">
                <a:solidFill>
                  <a:srgbClr val="231F20"/>
                </a:solidFill>
                <a:latin typeface="Arial MT"/>
                <a:cs typeface="Arial MT"/>
              </a:rPr>
              <a:t>porfirina za </a:t>
            </a:r>
            <a:r>
              <a:rPr lang="sr-Latn-RS" sz="900" dirty="0" smtClean="0">
                <a:solidFill>
                  <a:srgbClr val="FF0000"/>
                </a:solidFill>
                <a:latin typeface="Arial MT"/>
                <a:cs typeface="Arial MT"/>
              </a:rPr>
              <a:t>25%</a:t>
            </a:r>
            <a:r>
              <a:rPr lang="sr-Latn-RS" sz="900" dirty="0" smtClean="0">
                <a:solidFill>
                  <a:srgbClr val="231F20"/>
                </a:solidFill>
                <a:latin typeface="Arial MT"/>
                <a:cs typeface="Arial MT"/>
              </a:rPr>
              <a:t>potvrđujući antibakterijsko dejstvo.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5899" y="5219117"/>
            <a:ext cx="28213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sr-Latn-RS" sz="700" b="1" dirty="0" smtClean="0">
                <a:solidFill>
                  <a:srgbClr val="231F20"/>
                </a:solidFill>
                <a:latin typeface="Arial MT"/>
                <a:cs typeface="Arial MT"/>
              </a:rPr>
              <a:t>*Porfirini </a:t>
            </a:r>
            <a:r>
              <a:rPr lang="sr-Latn-RS" sz="700" dirty="0" smtClean="0">
                <a:solidFill>
                  <a:srgbClr val="231F20"/>
                </a:solidFill>
                <a:latin typeface="Arial MT"/>
                <a:cs typeface="Arial MT"/>
              </a:rPr>
              <a:t>– metabolički produkti bakterije Propionibacterium acnes koji se nalaze u ustima lojnih žlezda i folikulima dlake.Visiopor®PP34N rezultat testa.</a:t>
            </a:r>
            <a:endParaRPr sz="700" dirty="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71895" y="5012829"/>
            <a:ext cx="348615" cy="504825"/>
            <a:chOff x="5871895" y="5012829"/>
            <a:chExt cx="348615" cy="504825"/>
          </a:xfrm>
        </p:grpSpPr>
        <p:sp>
          <p:nvSpPr>
            <p:cNvPr id="21" name="object 21"/>
            <p:cNvSpPr/>
            <p:nvPr/>
          </p:nvSpPr>
          <p:spPr>
            <a:xfrm>
              <a:off x="5875070" y="5016004"/>
              <a:ext cx="342265" cy="498475"/>
            </a:xfrm>
            <a:custGeom>
              <a:avLst/>
              <a:gdLst/>
              <a:ahLst/>
              <a:cxnLst/>
              <a:rect l="l" t="t" r="r" b="b"/>
              <a:pathLst>
                <a:path w="342264" h="498475">
                  <a:moveTo>
                    <a:pt x="342150" y="498373"/>
                  </a:moveTo>
                  <a:lnTo>
                    <a:pt x="0" y="498373"/>
                  </a:lnTo>
                  <a:lnTo>
                    <a:pt x="0" y="0"/>
                  </a:lnTo>
                  <a:lnTo>
                    <a:pt x="342150" y="0"/>
                  </a:lnTo>
                  <a:lnTo>
                    <a:pt x="342150" y="498373"/>
                  </a:lnTo>
                  <a:close/>
                </a:path>
              </a:pathLst>
            </a:custGeom>
            <a:ln w="6350">
              <a:solidFill>
                <a:srgbClr val="83CB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57989" y="5018836"/>
              <a:ext cx="180340" cy="48260"/>
            </a:xfrm>
            <a:custGeom>
              <a:avLst/>
              <a:gdLst/>
              <a:ahLst/>
              <a:cxnLst/>
              <a:rect l="l" t="t" r="r" b="b"/>
              <a:pathLst>
                <a:path w="180339" h="48260">
                  <a:moveTo>
                    <a:pt x="180263" y="0"/>
                  </a:moveTo>
                  <a:lnTo>
                    <a:pt x="0" y="0"/>
                  </a:lnTo>
                  <a:lnTo>
                    <a:pt x="0" y="48069"/>
                  </a:lnTo>
                  <a:lnTo>
                    <a:pt x="180263" y="48069"/>
                  </a:lnTo>
                  <a:lnTo>
                    <a:pt x="180263" y="0"/>
                  </a:lnTo>
                  <a:close/>
                </a:path>
              </a:pathLst>
            </a:custGeom>
            <a:solidFill>
              <a:srgbClr val="83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15126" y="5046014"/>
              <a:ext cx="264160" cy="432434"/>
            </a:xfrm>
            <a:custGeom>
              <a:avLst/>
              <a:gdLst/>
              <a:ahLst/>
              <a:cxnLst/>
              <a:rect l="l" t="t" r="r" b="b"/>
              <a:pathLst>
                <a:path w="264160" h="432435">
                  <a:moveTo>
                    <a:pt x="264033" y="432282"/>
                  </a:moveTo>
                  <a:lnTo>
                    <a:pt x="0" y="432282"/>
                  </a:lnTo>
                  <a:lnTo>
                    <a:pt x="0" y="0"/>
                  </a:lnTo>
                  <a:lnTo>
                    <a:pt x="264033" y="0"/>
                  </a:lnTo>
                  <a:lnTo>
                    <a:pt x="264033" y="432282"/>
                  </a:lnTo>
                  <a:close/>
                </a:path>
                <a:path w="264160" h="432435">
                  <a:moveTo>
                    <a:pt x="27647" y="117259"/>
                  </a:moveTo>
                  <a:lnTo>
                    <a:pt x="150456" y="117259"/>
                  </a:lnTo>
                </a:path>
                <a:path w="264160" h="432435">
                  <a:moveTo>
                    <a:pt x="185762" y="102031"/>
                  </a:moveTo>
                  <a:lnTo>
                    <a:pt x="205689" y="132473"/>
                  </a:lnTo>
                  <a:lnTo>
                    <a:pt x="237959" y="83769"/>
                  </a:lnTo>
                </a:path>
                <a:path w="264160" h="432435">
                  <a:moveTo>
                    <a:pt x="27647" y="200977"/>
                  </a:moveTo>
                  <a:lnTo>
                    <a:pt x="150456" y="200977"/>
                  </a:lnTo>
                </a:path>
                <a:path w="264160" h="432435">
                  <a:moveTo>
                    <a:pt x="185762" y="185750"/>
                  </a:moveTo>
                  <a:lnTo>
                    <a:pt x="205689" y="216192"/>
                  </a:lnTo>
                  <a:lnTo>
                    <a:pt x="237959" y="167487"/>
                  </a:lnTo>
                </a:path>
                <a:path w="264160" h="432435">
                  <a:moveTo>
                    <a:pt x="27647" y="284683"/>
                  </a:moveTo>
                  <a:lnTo>
                    <a:pt x="150456" y="284683"/>
                  </a:lnTo>
                </a:path>
                <a:path w="264160" h="432435">
                  <a:moveTo>
                    <a:pt x="185762" y="269468"/>
                  </a:moveTo>
                  <a:lnTo>
                    <a:pt x="205689" y="299910"/>
                  </a:lnTo>
                  <a:lnTo>
                    <a:pt x="237959" y="251205"/>
                  </a:lnTo>
                </a:path>
                <a:path w="264160" h="432435">
                  <a:moveTo>
                    <a:pt x="27647" y="368401"/>
                  </a:moveTo>
                  <a:lnTo>
                    <a:pt x="150456" y="368401"/>
                  </a:lnTo>
                </a:path>
                <a:path w="264160" h="432435">
                  <a:moveTo>
                    <a:pt x="185762" y="353186"/>
                  </a:moveTo>
                  <a:lnTo>
                    <a:pt x="205689" y="383628"/>
                  </a:lnTo>
                  <a:lnTo>
                    <a:pt x="237959" y="334924"/>
                  </a:lnTo>
                </a:path>
              </a:pathLst>
            </a:custGeom>
            <a:ln w="6350">
              <a:solidFill>
                <a:srgbClr val="83CB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55300" y="4647931"/>
            <a:ext cx="617855" cy="22570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160"/>
              </a:spcBef>
            </a:pPr>
            <a:r>
              <a:rPr lang="sr-Latn-RS" sz="700" b="1" spc="-20" dirty="0" smtClean="0">
                <a:solidFill>
                  <a:srgbClr val="231F20"/>
                </a:solidFill>
                <a:latin typeface="Arial"/>
                <a:cs typeface="Arial"/>
              </a:rPr>
              <a:t>FREKVENCIJA TRETMANA</a:t>
            </a:r>
            <a:r>
              <a:rPr sz="700" b="1" spc="-10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51300" y="5028810"/>
            <a:ext cx="703580" cy="48346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850"/>
              </a:lnSpc>
              <a:spcBef>
                <a:spcPts val="170"/>
              </a:spcBef>
            </a:pPr>
            <a:r>
              <a:rPr lang="sr-Latn-RS" sz="750" b="1" spc="-30" dirty="0" smtClean="0">
                <a:solidFill>
                  <a:srgbClr val="808285"/>
                </a:solidFill>
                <a:latin typeface="Arial"/>
                <a:cs typeface="Arial"/>
              </a:rPr>
              <a:t>SERIJA OD 6-10 TRETMANA 2 PUTA NEDELJNO</a:t>
            </a:r>
            <a:endParaRPr sz="75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998032" y="5012051"/>
            <a:ext cx="405130" cy="403860"/>
            <a:chOff x="6998032" y="5012051"/>
            <a:chExt cx="405130" cy="403860"/>
          </a:xfrm>
        </p:grpSpPr>
        <p:sp>
          <p:nvSpPr>
            <p:cNvPr id="27" name="object 27"/>
            <p:cNvSpPr/>
            <p:nvPr/>
          </p:nvSpPr>
          <p:spPr>
            <a:xfrm>
              <a:off x="6998032" y="5012051"/>
              <a:ext cx="344805" cy="201930"/>
            </a:xfrm>
            <a:custGeom>
              <a:avLst/>
              <a:gdLst/>
              <a:ahLst/>
              <a:cxnLst/>
              <a:rect l="l" t="t" r="r" b="b"/>
              <a:pathLst>
                <a:path w="344804" h="201929">
                  <a:moveTo>
                    <a:pt x="341236" y="28"/>
                  </a:moveTo>
                  <a:lnTo>
                    <a:pt x="333794" y="28"/>
                  </a:lnTo>
                  <a:lnTo>
                    <a:pt x="330758" y="3000"/>
                  </a:lnTo>
                  <a:lnTo>
                    <a:pt x="330758" y="45723"/>
                  </a:lnTo>
                  <a:lnTo>
                    <a:pt x="291445" y="20509"/>
                  </a:lnTo>
                  <a:lnTo>
                    <a:pt x="248819" y="5324"/>
                  </a:lnTo>
                  <a:lnTo>
                    <a:pt x="204591" y="0"/>
                  </a:lnTo>
                  <a:lnTo>
                    <a:pt x="160469" y="4367"/>
                  </a:lnTo>
                  <a:lnTo>
                    <a:pt x="118162" y="18259"/>
                  </a:lnTo>
                  <a:lnTo>
                    <a:pt x="79381" y="41507"/>
                  </a:lnTo>
                  <a:lnTo>
                    <a:pt x="45834" y="73942"/>
                  </a:lnTo>
                  <a:lnTo>
                    <a:pt x="13014" y="130641"/>
                  </a:lnTo>
                  <a:lnTo>
                    <a:pt x="139" y="194846"/>
                  </a:lnTo>
                  <a:lnTo>
                    <a:pt x="0" y="198567"/>
                  </a:lnTo>
                  <a:lnTo>
                    <a:pt x="2921" y="201679"/>
                  </a:lnTo>
                  <a:lnTo>
                    <a:pt x="6654" y="201793"/>
                  </a:lnTo>
                  <a:lnTo>
                    <a:pt x="10515" y="201793"/>
                  </a:lnTo>
                  <a:lnTo>
                    <a:pt x="13538" y="198923"/>
                  </a:lnTo>
                  <a:lnTo>
                    <a:pt x="13627" y="195291"/>
                  </a:lnTo>
                  <a:lnTo>
                    <a:pt x="22145" y="145462"/>
                  </a:lnTo>
                  <a:lnTo>
                    <a:pt x="42774" y="101142"/>
                  </a:lnTo>
                  <a:lnTo>
                    <a:pt x="73650" y="64062"/>
                  </a:lnTo>
                  <a:lnTo>
                    <a:pt x="112910" y="35952"/>
                  </a:lnTo>
                  <a:lnTo>
                    <a:pt x="158692" y="18543"/>
                  </a:lnTo>
                  <a:lnTo>
                    <a:pt x="209130" y="13566"/>
                  </a:lnTo>
                  <a:lnTo>
                    <a:pt x="238855" y="16982"/>
                  </a:lnTo>
                  <a:lnTo>
                    <a:pt x="267496" y="24954"/>
                  </a:lnTo>
                  <a:lnTo>
                    <a:pt x="294523" y="37300"/>
                  </a:lnTo>
                  <a:lnTo>
                    <a:pt x="319405" y="53838"/>
                  </a:lnTo>
                  <a:lnTo>
                    <a:pt x="279730" y="53838"/>
                  </a:lnTo>
                  <a:lnTo>
                    <a:pt x="276720" y="56861"/>
                  </a:lnTo>
                  <a:lnTo>
                    <a:pt x="276720" y="64303"/>
                  </a:lnTo>
                  <a:lnTo>
                    <a:pt x="279730" y="67300"/>
                  </a:lnTo>
                  <a:lnTo>
                    <a:pt x="338645" y="67148"/>
                  </a:lnTo>
                  <a:lnTo>
                    <a:pt x="341274" y="66132"/>
                  </a:lnTo>
                  <a:lnTo>
                    <a:pt x="343725" y="63096"/>
                  </a:lnTo>
                  <a:lnTo>
                    <a:pt x="344258" y="60556"/>
                  </a:lnTo>
                  <a:lnTo>
                    <a:pt x="344258" y="3000"/>
                  </a:lnTo>
                  <a:lnTo>
                    <a:pt x="341236" y="28"/>
                  </a:lnTo>
                  <a:close/>
                </a:path>
              </a:pathLst>
            </a:custGeom>
            <a:solidFill>
              <a:srgbClr val="83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8776" y="5214072"/>
              <a:ext cx="404230" cy="20176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058785" y="5072610"/>
              <a:ext cx="283845" cy="283210"/>
            </a:xfrm>
            <a:custGeom>
              <a:avLst/>
              <a:gdLst/>
              <a:ahLst/>
              <a:cxnLst/>
              <a:rect l="l" t="t" r="r" b="b"/>
              <a:pathLst>
                <a:path w="283845" h="283210">
                  <a:moveTo>
                    <a:pt x="141770" y="0"/>
                  </a:moveTo>
                  <a:lnTo>
                    <a:pt x="96945" y="7205"/>
                  </a:lnTo>
                  <a:lnTo>
                    <a:pt x="58026" y="27270"/>
                  </a:lnTo>
                  <a:lnTo>
                    <a:pt x="27342" y="57865"/>
                  </a:lnTo>
                  <a:lnTo>
                    <a:pt x="7219" y="96687"/>
                  </a:lnTo>
                  <a:lnTo>
                    <a:pt x="0" y="141325"/>
                  </a:lnTo>
                  <a:lnTo>
                    <a:pt x="7224" y="185998"/>
                  </a:lnTo>
                  <a:lnTo>
                    <a:pt x="27342" y="224800"/>
                  </a:lnTo>
                  <a:lnTo>
                    <a:pt x="58026" y="255400"/>
                  </a:lnTo>
                  <a:lnTo>
                    <a:pt x="96945" y="275469"/>
                  </a:lnTo>
                  <a:lnTo>
                    <a:pt x="141770" y="282676"/>
                  </a:lnTo>
                  <a:lnTo>
                    <a:pt x="186581" y="275469"/>
                  </a:lnTo>
                  <a:lnTo>
                    <a:pt x="199423" y="268846"/>
                  </a:lnTo>
                  <a:lnTo>
                    <a:pt x="135026" y="268846"/>
                  </a:lnTo>
                  <a:lnTo>
                    <a:pt x="88993" y="257670"/>
                  </a:lnTo>
                  <a:lnTo>
                    <a:pt x="51230" y="231598"/>
                  </a:lnTo>
                  <a:lnTo>
                    <a:pt x="25075" y="193956"/>
                  </a:lnTo>
                  <a:lnTo>
                    <a:pt x="13868" y="148069"/>
                  </a:lnTo>
                  <a:lnTo>
                    <a:pt x="37452" y="148069"/>
                  </a:lnTo>
                  <a:lnTo>
                    <a:pt x="40513" y="145046"/>
                  </a:lnTo>
                  <a:lnTo>
                    <a:pt x="40513" y="137629"/>
                  </a:lnTo>
                  <a:lnTo>
                    <a:pt x="37452" y="134581"/>
                  </a:lnTo>
                  <a:lnTo>
                    <a:pt x="13868" y="134581"/>
                  </a:lnTo>
                  <a:lnTo>
                    <a:pt x="25075" y="88709"/>
                  </a:lnTo>
                  <a:lnTo>
                    <a:pt x="51230" y="51074"/>
                  </a:lnTo>
                  <a:lnTo>
                    <a:pt x="88993" y="25005"/>
                  </a:lnTo>
                  <a:lnTo>
                    <a:pt x="135026" y="13830"/>
                  </a:lnTo>
                  <a:lnTo>
                    <a:pt x="199284" y="13830"/>
                  </a:lnTo>
                  <a:lnTo>
                    <a:pt x="186529" y="7244"/>
                  </a:lnTo>
                  <a:lnTo>
                    <a:pt x="141770" y="0"/>
                  </a:lnTo>
                  <a:close/>
                </a:path>
                <a:path w="283845" h="283210">
                  <a:moveTo>
                    <a:pt x="145503" y="242290"/>
                  </a:moveTo>
                  <a:lnTo>
                    <a:pt x="138010" y="242290"/>
                  </a:lnTo>
                  <a:lnTo>
                    <a:pt x="135026" y="245287"/>
                  </a:lnTo>
                  <a:lnTo>
                    <a:pt x="135026" y="268846"/>
                  </a:lnTo>
                  <a:lnTo>
                    <a:pt x="148513" y="268846"/>
                  </a:lnTo>
                  <a:lnTo>
                    <a:pt x="148513" y="245287"/>
                  </a:lnTo>
                  <a:lnTo>
                    <a:pt x="145503" y="242290"/>
                  </a:lnTo>
                  <a:close/>
                </a:path>
                <a:path w="283845" h="283210">
                  <a:moveTo>
                    <a:pt x="199284" y="13830"/>
                  </a:moveTo>
                  <a:lnTo>
                    <a:pt x="148513" y="13830"/>
                  </a:lnTo>
                  <a:lnTo>
                    <a:pt x="194531" y="25005"/>
                  </a:lnTo>
                  <a:lnTo>
                    <a:pt x="232287" y="51074"/>
                  </a:lnTo>
                  <a:lnTo>
                    <a:pt x="258440" y="88709"/>
                  </a:lnTo>
                  <a:lnTo>
                    <a:pt x="269646" y="134581"/>
                  </a:lnTo>
                  <a:lnTo>
                    <a:pt x="246024" y="134581"/>
                  </a:lnTo>
                  <a:lnTo>
                    <a:pt x="242989" y="137629"/>
                  </a:lnTo>
                  <a:lnTo>
                    <a:pt x="242989" y="145046"/>
                  </a:lnTo>
                  <a:lnTo>
                    <a:pt x="246024" y="148069"/>
                  </a:lnTo>
                  <a:lnTo>
                    <a:pt x="269646" y="148069"/>
                  </a:lnTo>
                  <a:lnTo>
                    <a:pt x="258440" y="193956"/>
                  </a:lnTo>
                  <a:lnTo>
                    <a:pt x="232287" y="231598"/>
                  </a:lnTo>
                  <a:lnTo>
                    <a:pt x="194531" y="257670"/>
                  </a:lnTo>
                  <a:lnTo>
                    <a:pt x="148513" y="268846"/>
                  </a:lnTo>
                  <a:lnTo>
                    <a:pt x="199423" y="268846"/>
                  </a:lnTo>
                  <a:lnTo>
                    <a:pt x="225493" y="255400"/>
                  </a:lnTo>
                  <a:lnTo>
                    <a:pt x="256173" y="224800"/>
                  </a:lnTo>
                  <a:lnTo>
                    <a:pt x="276290" y="185998"/>
                  </a:lnTo>
                  <a:lnTo>
                    <a:pt x="283514" y="141325"/>
                  </a:lnTo>
                  <a:lnTo>
                    <a:pt x="276231" y="96659"/>
                  </a:lnTo>
                  <a:lnTo>
                    <a:pt x="256102" y="57912"/>
                  </a:lnTo>
                  <a:lnTo>
                    <a:pt x="225418" y="27323"/>
                  </a:lnTo>
                  <a:lnTo>
                    <a:pt x="199284" y="13830"/>
                  </a:lnTo>
                  <a:close/>
                </a:path>
                <a:path w="283845" h="283210">
                  <a:moveTo>
                    <a:pt x="148513" y="13830"/>
                  </a:moveTo>
                  <a:lnTo>
                    <a:pt x="135026" y="13830"/>
                  </a:lnTo>
                  <a:lnTo>
                    <a:pt x="135026" y="37376"/>
                  </a:lnTo>
                  <a:lnTo>
                    <a:pt x="138010" y="40386"/>
                  </a:lnTo>
                  <a:lnTo>
                    <a:pt x="145503" y="40386"/>
                  </a:lnTo>
                  <a:lnTo>
                    <a:pt x="148513" y="37376"/>
                  </a:lnTo>
                  <a:lnTo>
                    <a:pt x="148513" y="13830"/>
                  </a:lnTo>
                  <a:close/>
                </a:path>
              </a:pathLst>
            </a:custGeom>
            <a:solidFill>
              <a:srgbClr val="83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9797" y="5126494"/>
              <a:ext cx="80948" cy="10760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511299" y="5086687"/>
            <a:ext cx="332740" cy="24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75"/>
              </a:lnSpc>
              <a:spcBef>
                <a:spcPts val="100"/>
              </a:spcBef>
            </a:pPr>
            <a:r>
              <a:rPr sz="750" b="1" dirty="0">
                <a:solidFill>
                  <a:srgbClr val="808285"/>
                </a:solidFill>
                <a:latin typeface="Arial"/>
                <a:cs typeface="Arial"/>
              </a:rPr>
              <a:t>1 </a:t>
            </a:r>
            <a:r>
              <a:rPr sz="750" b="1" spc="-50" dirty="0">
                <a:solidFill>
                  <a:srgbClr val="808285"/>
                </a:solidFill>
                <a:latin typeface="Arial"/>
                <a:cs typeface="Arial"/>
              </a:rPr>
              <a:t>h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ts val="875"/>
              </a:lnSpc>
            </a:pPr>
            <a:r>
              <a:rPr sz="750" b="1" dirty="0">
                <a:solidFill>
                  <a:srgbClr val="808285"/>
                </a:solidFill>
                <a:latin typeface="Arial"/>
                <a:cs typeface="Arial"/>
              </a:rPr>
              <a:t>30 </a:t>
            </a:r>
            <a:r>
              <a:rPr sz="750" b="1" spc="-25" dirty="0">
                <a:solidFill>
                  <a:srgbClr val="808285"/>
                </a:solidFill>
                <a:latin typeface="Arial"/>
                <a:cs typeface="Arial"/>
              </a:rPr>
              <a:t>MIN</a:t>
            </a:r>
            <a:endParaRPr sz="7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63863" y="4640236"/>
            <a:ext cx="587375" cy="22570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160"/>
              </a:spcBef>
            </a:pPr>
            <a:r>
              <a:rPr lang="sr-Latn-RS" sz="700" b="1" spc="-10" dirty="0" smtClean="0">
                <a:solidFill>
                  <a:srgbClr val="231F20"/>
                </a:solidFill>
                <a:latin typeface="Arial"/>
                <a:cs typeface="Arial"/>
              </a:rPr>
              <a:t>VREME TRETMANA</a:t>
            </a:r>
            <a:r>
              <a:rPr sz="700" b="1" spc="-10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11087" y="4432443"/>
            <a:ext cx="2041289" cy="1203031"/>
          </a:xfrm>
          <a:prstGeom prst="rect">
            <a:avLst/>
          </a:prstGeom>
          <a:solidFill>
            <a:srgbClr val="E4F2EA"/>
          </a:solidFill>
        </p:spPr>
        <p:txBody>
          <a:bodyPr vert="horz" wrap="square" lIns="0" tIns="78105" rIns="0" bIns="0" rtlCol="0">
            <a:spAutoFit/>
          </a:bodyPr>
          <a:lstStyle/>
          <a:p>
            <a:pPr marL="89535" algn="just">
              <a:lnSpc>
                <a:spcPct val="100000"/>
              </a:lnSpc>
              <a:spcBef>
                <a:spcPts val="615"/>
              </a:spcBef>
            </a:pPr>
            <a:r>
              <a:rPr lang="sr-Latn-RS" sz="1000" spc="-20" dirty="0" smtClean="0">
                <a:solidFill>
                  <a:srgbClr val="231F20"/>
                </a:solidFill>
                <a:latin typeface="Arial MT"/>
                <a:cs typeface="Arial MT"/>
              </a:rPr>
              <a:t>ANTIBAKTERIJSKO SREBRO</a:t>
            </a:r>
          </a:p>
          <a:p>
            <a:pPr marL="89535" algn="l">
              <a:lnSpc>
                <a:spcPct val="100000"/>
              </a:lnSpc>
              <a:spcBef>
                <a:spcPts val="615"/>
              </a:spcBef>
            </a:pPr>
            <a:r>
              <a:rPr lang="sr-Latn-RS" sz="700" dirty="0" smtClean="0">
                <a:solidFill>
                  <a:srgbClr val="231F20"/>
                </a:solidFill>
                <a:latin typeface="Arial MT"/>
                <a:cs typeface="Arial MT"/>
              </a:rPr>
              <a:t>Srebro oštećuje ćelijske membrane i DNK bakterija, usled čega one gube sposobnost daljeg razmnožavanja. Efikasan je protiv Propionibacterium acnes i Staphilococcus aureus, između ostalih. Srebro nema neželjenih efekata, ne stupa u interakciju sa drugim aktivnim sastojcima i bakterije ne postaju otporne na njegovo dejstvo.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27299" y="323118"/>
            <a:ext cx="1993264" cy="16414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" marR="768350">
              <a:lnSpc>
                <a:spcPts val="750"/>
              </a:lnSpc>
              <a:spcBef>
                <a:spcPts val="200"/>
              </a:spcBef>
            </a:pP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CLEANSING</a:t>
            </a:r>
            <a:r>
              <a:rPr sz="700" spc="1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GEL</a:t>
            </a:r>
            <a:r>
              <a:rPr sz="700" spc="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FOR</a:t>
            </a:r>
            <a:r>
              <a:rPr sz="700" spc="10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OILY</a:t>
            </a:r>
            <a:r>
              <a:rPr sz="7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700" spc="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ACNE-PRONE</a:t>
            </a:r>
            <a:r>
              <a:rPr sz="700" spc="14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SKIN</a:t>
            </a:r>
            <a:endParaRPr sz="700" dirty="0">
              <a:latin typeface="Arial MT"/>
              <a:cs typeface="Arial MT"/>
            </a:endParaRPr>
          </a:p>
          <a:p>
            <a:pPr marL="12700">
              <a:lnSpc>
                <a:spcPts val="595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Ref. PZ </a:t>
            </a:r>
            <a:r>
              <a:rPr sz="500" spc="-25" dirty="0">
                <a:solidFill>
                  <a:srgbClr val="231F20"/>
                </a:solidFill>
                <a:latin typeface="Arial MT"/>
                <a:cs typeface="Arial MT"/>
              </a:rPr>
              <a:t>335</a:t>
            </a:r>
            <a:endParaRPr sz="500" dirty="0">
              <a:latin typeface="Arial MT"/>
              <a:cs typeface="Arial MT"/>
            </a:endParaRPr>
          </a:p>
          <a:p>
            <a:pPr marL="624205" marR="5080">
              <a:lnSpc>
                <a:spcPts val="620"/>
              </a:lnSpc>
              <a:spcBef>
                <a:spcPts val="100"/>
              </a:spcBef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Nežan gel koji stvara penu za čišćenje u kontaktu sa vodom. Idealan za čišćenje masne kože sklone aknama, uključujući i osetljivu kožu.</a:t>
            </a:r>
          </a:p>
          <a:p>
            <a:pPr marL="624205" marR="5080">
              <a:lnSpc>
                <a:spcPts val="620"/>
              </a:lnSpc>
              <a:spcBef>
                <a:spcPts val="100"/>
              </a:spcBef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Sastojci: cink  sulfat 10% (antibakterijsko sredstvo za čišćenje na bazi cinka), betain, ekstrakti čajevca, ruzmarina, kore vrbe i breze, pantenol.</a:t>
            </a:r>
          </a:p>
          <a:p>
            <a:pPr marL="624205" marR="5080">
              <a:lnSpc>
                <a:spcPts val="620"/>
              </a:lnSpc>
              <a:spcBef>
                <a:spcPts val="100"/>
              </a:spcBef>
            </a:pPr>
            <a:r>
              <a:rPr lang="sr-Latn-RS" sz="600" b="1" dirty="0" smtClean="0">
                <a:solidFill>
                  <a:srgbClr val="231F20"/>
                </a:solidFill>
                <a:latin typeface="Arial MT"/>
                <a:cs typeface="Arial MT"/>
              </a:rPr>
              <a:t>Efekti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:</a:t>
            </a:r>
          </a:p>
          <a:p>
            <a:pPr marL="795655" marR="5080" indent="-171450">
              <a:lnSpc>
                <a:spcPts val="6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čisti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kožu od nečistoća i viška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sebuma</a:t>
            </a:r>
          </a:p>
          <a:p>
            <a:pPr marL="795655" marR="5080" indent="-171450">
              <a:lnSpc>
                <a:spcPts val="6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svežom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ne isušuje i ne izaziva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oporostnormalizuje rad lojnih žlezda</a:t>
            </a:r>
          </a:p>
          <a:p>
            <a:pPr marL="795655" marR="5080" indent="-171450">
              <a:lnSpc>
                <a:spcPts val="6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smiruje crvenilo i iritaciju</a:t>
            </a:r>
          </a:p>
          <a:p>
            <a:pPr marL="795655" marR="5080" indent="-171450">
              <a:lnSpc>
                <a:spcPts val="6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ostavlja kožu čistom, glatkom i </a:t>
            </a:r>
            <a:r>
              <a:rPr sz="600" spc="-10" dirty="0" smtClean="0">
                <a:solidFill>
                  <a:srgbClr val="231F20"/>
                </a:solidFill>
                <a:latin typeface="Arial MT"/>
                <a:cs typeface="Arial MT"/>
              </a:rPr>
              <a:t>.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52006" y="2177999"/>
            <a:ext cx="432434" cy="90170"/>
          </a:xfrm>
          <a:custGeom>
            <a:avLst/>
            <a:gdLst/>
            <a:ahLst/>
            <a:cxnLst/>
            <a:rect l="l" t="t" r="r" b="b"/>
            <a:pathLst>
              <a:path w="432434" h="90169">
                <a:moveTo>
                  <a:pt x="432003" y="0"/>
                </a:moveTo>
                <a:lnTo>
                  <a:pt x="0" y="0"/>
                </a:lnTo>
                <a:lnTo>
                  <a:pt x="0" y="90068"/>
                </a:lnTo>
                <a:lnTo>
                  <a:pt x="432003" y="90068"/>
                </a:lnTo>
                <a:lnTo>
                  <a:pt x="43200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39886" y="2163178"/>
            <a:ext cx="256540" cy="114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500</a:t>
            </a:r>
            <a:r>
              <a:rPr sz="5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25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endParaRPr sz="5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20000" y="2177999"/>
            <a:ext cx="900430" cy="90170"/>
          </a:xfrm>
          <a:custGeom>
            <a:avLst/>
            <a:gdLst/>
            <a:ahLst/>
            <a:cxnLst/>
            <a:rect l="l" t="t" r="r" b="b"/>
            <a:pathLst>
              <a:path w="900429" h="90169">
                <a:moveTo>
                  <a:pt x="899998" y="0"/>
                </a:moveTo>
                <a:lnTo>
                  <a:pt x="0" y="0"/>
                </a:lnTo>
                <a:lnTo>
                  <a:pt x="0" y="90068"/>
                </a:lnTo>
                <a:lnTo>
                  <a:pt x="899998" y="90068"/>
                </a:lnTo>
                <a:lnTo>
                  <a:pt x="89999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195611" y="2163178"/>
            <a:ext cx="548640" cy="1013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5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r-Latn-RS" sz="550" b="1" spc="-10" dirty="0" smtClean="0">
                <a:solidFill>
                  <a:srgbClr val="FFFFFF"/>
                </a:solidFill>
                <a:latin typeface="Arial"/>
                <a:cs typeface="Arial"/>
              </a:rPr>
              <a:t>tretmana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72763" y="2345567"/>
            <a:ext cx="2056764" cy="1526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ts val="795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CLEANSING</a:t>
            </a:r>
            <a:r>
              <a:rPr sz="700" spc="18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MASK</a:t>
            </a:r>
            <a:endParaRPr sz="700" dirty="0">
              <a:latin typeface="Arial MT"/>
              <a:cs typeface="Arial MT"/>
            </a:endParaRPr>
          </a:p>
          <a:p>
            <a:pPr marL="39370">
              <a:lnSpc>
                <a:spcPts val="795"/>
              </a:lnSpc>
            </a:pP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FOR</a:t>
            </a:r>
            <a:r>
              <a:rPr sz="700" spc="9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OILY</a:t>
            </a:r>
            <a:r>
              <a:rPr sz="700" spc="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700" spc="4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ACNE-PRONE</a:t>
            </a:r>
            <a:r>
              <a:rPr sz="700" spc="9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SKIN</a:t>
            </a:r>
            <a:endParaRPr sz="700" dirty="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Ref.</a:t>
            </a:r>
            <a:r>
              <a:rPr sz="5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PN</a:t>
            </a:r>
            <a:r>
              <a:rPr sz="5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spc="-25" dirty="0">
                <a:solidFill>
                  <a:srgbClr val="231F20"/>
                </a:solidFill>
                <a:latin typeface="Arial MT"/>
                <a:cs typeface="Arial MT"/>
              </a:rPr>
              <a:t>338</a:t>
            </a:r>
            <a:endParaRPr sz="500" dirty="0">
              <a:latin typeface="Arial MT"/>
              <a:cs typeface="Arial MT"/>
            </a:endParaRPr>
          </a:p>
          <a:p>
            <a:pPr marL="38100" marR="70485">
              <a:lnSpc>
                <a:spcPts val="620"/>
              </a:lnSpc>
              <a:spcBef>
                <a:spcPts val="375"/>
              </a:spcBef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Maska na bazi komprimovanog netkanog materijala aktivirana koncentratom za čišćenje za masnu i kožu sklonu aknama, takođe nakon ručnog čišćenja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.</a:t>
            </a:r>
          </a:p>
          <a:p>
            <a:pPr marL="38100" marR="70485">
              <a:lnSpc>
                <a:spcPts val="620"/>
              </a:lnSpc>
              <a:spcBef>
                <a:spcPts val="375"/>
              </a:spcBef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Sastav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: mikrosrebro 5%, azelaična kiselina, ekstrakti čajevca, ruzmarina, kore vrbe i breze, vitamini B3, B6.</a:t>
            </a:r>
          </a:p>
          <a:p>
            <a:pPr marL="38100" marR="70485">
              <a:lnSpc>
                <a:spcPts val="620"/>
              </a:lnSpc>
              <a:spcBef>
                <a:spcPts val="375"/>
              </a:spcBef>
            </a:pPr>
            <a:r>
              <a:rPr lang="sr-Latn-RS"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Efekti</a:t>
            </a:r>
            <a:r>
              <a:rPr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600" dirty="0">
              <a:latin typeface="Arial"/>
              <a:cs typeface="Arial"/>
            </a:endParaRPr>
          </a:p>
          <a:p>
            <a:pPr marL="72390" marR="30480" indent="-34925">
              <a:lnSpc>
                <a:spcPts val="620"/>
              </a:lnSpc>
              <a:spcBef>
                <a:spcPts val="55"/>
              </a:spcBef>
              <a:buSzPct val="83333"/>
              <a:buChar char="•"/>
              <a:tabLst>
                <a:tab pos="7366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sadrži aktivne sastojke poznate po svojim jakim antibakterijskim svojstvima</a:t>
            </a:r>
          </a:p>
          <a:p>
            <a:pPr marL="72390" marR="30480" indent="-34925">
              <a:lnSpc>
                <a:spcPts val="620"/>
              </a:lnSpc>
              <a:spcBef>
                <a:spcPts val="55"/>
              </a:spcBef>
              <a:buSzPct val="83333"/>
              <a:buChar char="•"/>
              <a:tabLst>
                <a:tab pos="7366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čisti kožu i sužava proširene pore</a:t>
            </a:r>
          </a:p>
          <a:p>
            <a:pPr marL="72390" marR="30480" indent="-34925">
              <a:lnSpc>
                <a:spcPts val="620"/>
              </a:lnSpc>
              <a:spcBef>
                <a:spcPts val="55"/>
              </a:spcBef>
              <a:buSzPct val="83333"/>
              <a:buChar char="•"/>
              <a:tabLst>
                <a:tab pos="7366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zaglađuje i blago matira</a:t>
            </a:r>
          </a:p>
          <a:p>
            <a:pPr marL="72390" marR="30480" indent="-34925">
              <a:lnSpc>
                <a:spcPts val="620"/>
              </a:lnSpc>
              <a:spcBef>
                <a:spcPts val="55"/>
              </a:spcBef>
              <a:buSzPct val="83333"/>
              <a:buChar char="•"/>
              <a:tabLst>
                <a:tab pos="7366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ublažava crvenilo, iritaciju i otok kože izazvane ručnim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čišćenjem</a:t>
            </a:r>
          </a:p>
          <a:p>
            <a:pPr marL="72390" marR="30480" indent="-34925">
              <a:lnSpc>
                <a:spcPts val="620"/>
              </a:lnSpc>
              <a:spcBef>
                <a:spcPts val="55"/>
              </a:spcBef>
              <a:buSzPct val="83333"/>
              <a:buChar char="•"/>
              <a:tabLst>
                <a:tab pos="7366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ostavlja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kožu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hidriranom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i glatkom.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803999" y="4266006"/>
            <a:ext cx="396240" cy="90170"/>
          </a:xfrm>
          <a:custGeom>
            <a:avLst/>
            <a:gdLst/>
            <a:ahLst/>
            <a:cxnLst/>
            <a:rect l="l" t="t" r="r" b="b"/>
            <a:pathLst>
              <a:path w="396240" h="90170">
                <a:moveTo>
                  <a:pt x="395998" y="0"/>
                </a:moveTo>
                <a:lnTo>
                  <a:pt x="0" y="0"/>
                </a:lnTo>
                <a:lnTo>
                  <a:pt x="0" y="90068"/>
                </a:lnTo>
                <a:lnTo>
                  <a:pt x="395998" y="90068"/>
                </a:lnTo>
                <a:lnTo>
                  <a:pt x="395998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904804" y="4251178"/>
            <a:ext cx="194945" cy="114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5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25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endParaRPr sz="5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36002" y="4266006"/>
            <a:ext cx="684530" cy="90170"/>
          </a:xfrm>
          <a:custGeom>
            <a:avLst/>
            <a:gdLst/>
            <a:ahLst/>
            <a:cxnLst/>
            <a:rect l="l" t="t" r="r" b="b"/>
            <a:pathLst>
              <a:path w="684529" h="90170">
                <a:moveTo>
                  <a:pt x="683996" y="0"/>
                </a:moveTo>
                <a:lnTo>
                  <a:pt x="0" y="0"/>
                </a:lnTo>
                <a:lnTo>
                  <a:pt x="0" y="90068"/>
                </a:lnTo>
                <a:lnTo>
                  <a:pt x="683996" y="90068"/>
                </a:lnTo>
                <a:lnTo>
                  <a:pt x="68399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324228" y="4251178"/>
            <a:ext cx="508000" cy="1013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5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tre</a:t>
            </a:r>
            <a:r>
              <a:rPr lang="sr-Latn-RS" sz="550" b="1" spc="-10" dirty="0" smtClean="0">
                <a:solidFill>
                  <a:srgbClr val="FFFFFF"/>
                </a:solidFill>
                <a:latin typeface="Arial"/>
                <a:cs typeface="Arial"/>
              </a:rPr>
              <a:t>tmana</a:t>
            </a:r>
            <a:endParaRPr sz="550" dirty="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8724" y="3697748"/>
            <a:ext cx="911351" cy="920495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986553" y="2889731"/>
            <a:ext cx="1897380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</a:pPr>
            <a:r>
              <a:rPr lang="sr-Latn-RS" sz="900" dirty="0" smtClean="0">
                <a:solidFill>
                  <a:srgbClr val="231F20"/>
                </a:solidFill>
                <a:latin typeface="Verdana"/>
                <a:cs typeface="Verdana"/>
              </a:rPr>
              <a:t>Smanjenje broja/vidljivosti nesavršenosti kože, tj.</a:t>
            </a:r>
            <a:endParaRPr sz="900" dirty="0">
              <a:latin typeface="Verdana"/>
              <a:cs typeface="Verdana"/>
            </a:endParaRPr>
          </a:p>
          <a:p>
            <a:pPr marL="112395" indent="-99695">
              <a:lnSpc>
                <a:spcPct val="100000"/>
              </a:lnSpc>
              <a:spcBef>
                <a:spcPts val="565"/>
              </a:spcBef>
              <a:buChar char="•"/>
              <a:tabLst>
                <a:tab pos="112395" algn="l"/>
              </a:tabLst>
            </a:pPr>
            <a:r>
              <a:rPr lang="sr-Latn-RS" sz="900" spc="-35" dirty="0" smtClean="0">
                <a:solidFill>
                  <a:srgbClr val="231F20"/>
                </a:solidFill>
                <a:latin typeface="Verdana"/>
                <a:cs typeface="Verdana"/>
              </a:rPr>
              <a:t>prekomerno proširene pore,</a:t>
            </a:r>
          </a:p>
          <a:p>
            <a:pPr marL="112395" indent="-99695">
              <a:lnSpc>
                <a:spcPct val="100000"/>
              </a:lnSpc>
              <a:spcBef>
                <a:spcPts val="565"/>
              </a:spcBef>
              <a:buChar char="•"/>
              <a:tabLst>
                <a:tab pos="112395" algn="l"/>
              </a:tabLst>
            </a:pPr>
            <a:r>
              <a:rPr lang="sr-Latn-RS" sz="900" spc="-35" dirty="0" smtClean="0">
                <a:solidFill>
                  <a:srgbClr val="231F20"/>
                </a:solidFill>
                <a:latin typeface="Verdana"/>
                <a:cs typeface="Verdana"/>
              </a:rPr>
              <a:t>prekomerni sjaj kože</a:t>
            </a:r>
          </a:p>
          <a:p>
            <a:pPr marL="112395" indent="-99695">
              <a:lnSpc>
                <a:spcPct val="100000"/>
              </a:lnSpc>
              <a:spcBef>
                <a:spcPts val="565"/>
              </a:spcBef>
              <a:buChar char="•"/>
              <a:tabLst>
                <a:tab pos="112395" algn="l"/>
              </a:tabLst>
            </a:pPr>
            <a:r>
              <a:rPr lang="sr-Latn-RS" sz="900" spc="-35" dirty="0" smtClean="0">
                <a:solidFill>
                  <a:srgbClr val="231F20"/>
                </a:solidFill>
                <a:latin typeface="Verdana"/>
                <a:cs typeface="Verdana"/>
              </a:rPr>
              <a:t>crvenilo kože</a:t>
            </a:r>
          </a:p>
          <a:p>
            <a:pPr marL="112395" indent="-99695">
              <a:lnSpc>
                <a:spcPct val="100000"/>
              </a:lnSpc>
              <a:spcBef>
                <a:spcPts val="565"/>
              </a:spcBef>
              <a:buChar char="•"/>
              <a:tabLst>
                <a:tab pos="112395" algn="l"/>
              </a:tabLst>
            </a:pPr>
            <a:r>
              <a:rPr lang="sr-Latn-RS" sz="900" spc="-35" dirty="0" smtClean="0">
                <a:solidFill>
                  <a:srgbClr val="231F20"/>
                </a:solidFill>
                <a:latin typeface="Verdana"/>
                <a:cs typeface="Verdana"/>
              </a:rPr>
              <a:t>lezije akni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7300" y="1061845"/>
            <a:ext cx="2145800" cy="707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200" b="1" dirty="0" smtClean="0">
                <a:solidFill>
                  <a:srgbClr val="231F20"/>
                </a:solidFill>
                <a:latin typeface="Arial"/>
                <a:cs typeface="Arial"/>
              </a:rPr>
              <a:t>EFEKTI NEGE AKNI nakon tretmana i redovne kućne nege (4 nedelje)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 smtClean="0">
                <a:solidFill>
                  <a:srgbClr val="231F20"/>
                </a:solidFill>
                <a:latin typeface="Tahoma"/>
                <a:cs typeface="Tahoma"/>
              </a:rPr>
              <a:t>BEFORE</a:t>
            </a:r>
            <a:r>
              <a:rPr sz="700" b="1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lang="sr-Latn-RS" sz="700" b="1" dirty="0" smtClean="0">
                <a:solidFill>
                  <a:srgbClr val="231F20"/>
                </a:solidFill>
                <a:latin typeface="Tahoma"/>
                <a:cs typeface="Tahoma"/>
              </a:rPr>
              <a:t>      </a:t>
            </a:r>
            <a:r>
              <a:rPr sz="700" b="1" spc="-20" dirty="0" smtClean="0">
                <a:solidFill>
                  <a:srgbClr val="231F20"/>
                </a:solidFill>
                <a:latin typeface="Tahoma"/>
                <a:cs typeface="Tahoma"/>
              </a:rPr>
              <a:t>AFTER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0" y="287997"/>
            <a:ext cx="5364480" cy="648335"/>
          </a:xfrm>
          <a:prstGeom prst="rect">
            <a:avLst/>
          </a:prstGeom>
          <a:solidFill>
            <a:srgbClr val="83CBAA"/>
          </a:solidFill>
        </p:spPr>
        <p:txBody>
          <a:bodyPr vert="horz" wrap="square" lIns="0" tIns="53975" rIns="0" bIns="0" rtlCol="0">
            <a:spAutoFit/>
          </a:bodyPr>
          <a:lstStyle/>
          <a:p>
            <a:pPr marL="1079500">
              <a:lnSpc>
                <a:spcPct val="100000"/>
              </a:lnSpc>
              <a:spcBef>
                <a:spcPts val="425"/>
              </a:spcBef>
            </a:pPr>
            <a:r>
              <a:rPr sz="3400" dirty="0"/>
              <a:t>ACNE</a:t>
            </a:r>
            <a:r>
              <a:rPr sz="3400" spc="440" dirty="0"/>
              <a:t> </a:t>
            </a:r>
            <a:r>
              <a:rPr sz="1300" b="0" spc="-25" dirty="0">
                <a:latin typeface="Verdana"/>
                <a:cs typeface="Verdana"/>
              </a:rPr>
              <a:t>PROFESSIONAL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0599" y="395118"/>
            <a:ext cx="1783714" cy="139781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6670" marR="32384">
              <a:lnSpc>
                <a:spcPts val="750"/>
              </a:lnSpc>
              <a:spcBef>
                <a:spcPts val="200"/>
              </a:spcBef>
            </a:pP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COCKTAIL</a:t>
            </a:r>
            <a:r>
              <a:rPr sz="700" spc="5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FOR</a:t>
            </a:r>
            <a:r>
              <a:rPr sz="700" spc="4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ACNE</a:t>
            </a:r>
            <a:r>
              <a:rPr sz="700" spc="9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SKIN</a:t>
            </a:r>
            <a:r>
              <a:rPr sz="700" spc="9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WITH</a:t>
            </a:r>
            <a:r>
              <a:rPr sz="7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BIRCH</a:t>
            </a:r>
            <a:r>
              <a:rPr sz="700" spc="4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700" spc="9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WILLOW</a:t>
            </a:r>
            <a:r>
              <a:rPr sz="700" spc="9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BARK</a:t>
            </a:r>
            <a:r>
              <a:rPr sz="700" spc="9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Arial MT"/>
                <a:cs typeface="Arial MT"/>
              </a:rPr>
              <a:t>EXTRACTS</a:t>
            </a:r>
            <a:endParaRPr sz="700" dirty="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Ref. </a:t>
            </a:r>
            <a:r>
              <a:rPr sz="500" spc="-30" dirty="0">
                <a:solidFill>
                  <a:srgbClr val="231F20"/>
                </a:solidFill>
                <a:latin typeface="Arial MT"/>
                <a:cs typeface="Arial MT"/>
              </a:rPr>
              <a:t>PA</a:t>
            </a:r>
            <a:r>
              <a:rPr sz="500" spc="-25" dirty="0">
                <a:solidFill>
                  <a:srgbClr val="231F20"/>
                </a:solidFill>
                <a:latin typeface="Arial MT"/>
                <a:cs typeface="Arial MT"/>
              </a:rPr>
              <a:t> 173</a:t>
            </a:r>
            <a:endParaRPr sz="500" dirty="0">
              <a:latin typeface="Arial MT"/>
              <a:cs typeface="Arial MT"/>
            </a:endParaRPr>
          </a:p>
          <a:p>
            <a:pPr marL="25400" marR="30480">
              <a:lnSpc>
                <a:spcPts val="620"/>
              </a:lnSpc>
              <a:spcBef>
                <a:spcPts val="260"/>
              </a:spcBef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Gel koktel za sonoforezu i mezoterapiju bez igle za masnu, seboreju i kožu akni.</a:t>
            </a:r>
          </a:p>
          <a:p>
            <a:pPr marL="25400" marR="30480">
              <a:lnSpc>
                <a:spcPts val="620"/>
              </a:lnSpc>
              <a:spcBef>
                <a:spcPts val="260"/>
              </a:spcBef>
            </a:pPr>
            <a:r>
              <a:rPr lang="sr-Latn-RS" sz="600" b="1" dirty="0" smtClean="0">
                <a:solidFill>
                  <a:srgbClr val="231F20"/>
                </a:solidFill>
                <a:latin typeface="Arial"/>
                <a:cs typeface="Arial"/>
              </a:rPr>
              <a:t>Sastojci</a:t>
            </a:r>
            <a:r>
              <a:rPr sz="600" b="1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3% azelainske kiseline, ekstrakti ruzmarina, vrbe i kore breze, ekstrakt čajevca, vitamini</a:t>
            </a:r>
            <a:r>
              <a:rPr sz="600" dirty="0" err="1" smtClean="0">
                <a:solidFill>
                  <a:srgbClr val="231F20"/>
                </a:solidFill>
                <a:latin typeface="Arial MT"/>
                <a:cs typeface="Arial MT"/>
              </a:rPr>
              <a:t>B</a:t>
            </a:r>
            <a:r>
              <a:rPr sz="525" baseline="-31746" dirty="0" err="1" smtClean="0">
                <a:solidFill>
                  <a:srgbClr val="231F20"/>
                </a:solidFill>
                <a:latin typeface="Arial MT"/>
                <a:cs typeface="Arial MT"/>
              </a:rPr>
              <a:t>2</a:t>
            </a:r>
            <a:r>
              <a:rPr sz="525" spc="75" baseline="-31746" dirty="0" smtClean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6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31F20"/>
                </a:solidFill>
                <a:latin typeface="Arial MT"/>
                <a:cs typeface="Arial MT"/>
              </a:rPr>
              <a:t>B</a:t>
            </a:r>
            <a:r>
              <a:rPr sz="525" baseline="-31746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r>
              <a:rPr sz="600" dirty="0">
                <a:solidFill>
                  <a:srgbClr val="231F20"/>
                </a:solidFill>
                <a:latin typeface="Arial MT"/>
                <a:cs typeface="Arial MT"/>
              </a:rPr>
              <a:t>,</a:t>
            </a:r>
            <a:r>
              <a:rPr sz="6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dirty="0" err="1" smtClean="0">
                <a:solidFill>
                  <a:srgbClr val="231F20"/>
                </a:solidFill>
                <a:latin typeface="Arial MT"/>
                <a:cs typeface="Arial MT"/>
              </a:rPr>
              <a:t>pantenol</a:t>
            </a:r>
            <a:r>
              <a:rPr sz="600" dirty="0">
                <a:solidFill>
                  <a:srgbClr val="231F20"/>
                </a:solidFill>
                <a:latin typeface="Arial MT"/>
                <a:cs typeface="Arial MT"/>
              </a:rPr>
              <a:t>,</a:t>
            </a:r>
            <a:r>
              <a:rPr sz="6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spc="-10" dirty="0" err="1" smtClean="0">
                <a:solidFill>
                  <a:srgbClr val="231F20"/>
                </a:solidFill>
                <a:latin typeface="Arial MT"/>
                <a:cs typeface="Arial MT"/>
              </a:rPr>
              <a:t>allantoin</a:t>
            </a:r>
            <a:r>
              <a:rPr lang="sr-Latn-RS" sz="600" spc="-10" dirty="0">
                <a:solidFill>
                  <a:srgbClr val="231F20"/>
                </a:solidFill>
                <a:latin typeface="Arial MT"/>
                <a:cs typeface="Arial MT"/>
              </a:rPr>
              <a:t>.</a:t>
            </a:r>
            <a:endParaRPr sz="600" dirty="0">
              <a:latin typeface="Arial MT"/>
              <a:cs typeface="Arial MT"/>
            </a:endParaRPr>
          </a:p>
          <a:p>
            <a:pPr marL="601345">
              <a:lnSpc>
                <a:spcPts val="620"/>
              </a:lnSpc>
            </a:pPr>
            <a:r>
              <a:rPr lang="sr-Latn-RS"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Efekti:</a:t>
            </a:r>
            <a:endParaRPr sz="600" dirty="0">
              <a:latin typeface="Arial"/>
              <a:cs typeface="Arial"/>
            </a:endParaRPr>
          </a:p>
          <a:p>
            <a:pPr marL="636270" indent="-34925">
              <a:lnSpc>
                <a:spcPts val="620"/>
              </a:lnSpc>
              <a:buSzPct val="83333"/>
              <a:buChar char="•"/>
              <a:tabLst>
                <a:tab pos="63627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kontroliše bakterijsku floru kože</a:t>
            </a:r>
          </a:p>
          <a:p>
            <a:pPr marL="636270" indent="-34925">
              <a:lnSpc>
                <a:spcPts val="620"/>
              </a:lnSpc>
              <a:buSzPct val="83333"/>
              <a:buChar char="•"/>
              <a:tabLst>
                <a:tab pos="63627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promoviše zarastanje pustula</a:t>
            </a:r>
          </a:p>
          <a:p>
            <a:pPr marL="636270" indent="-34925">
              <a:lnSpc>
                <a:spcPts val="620"/>
              </a:lnSpc>
              <a:buSzPct val="83333"/>
              <a:buChar char="•"/>
              <a:tabLst>
                <a:tab pos="63627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smanjuje seboreju i komedone</a:t>
            </a:r>
          </a:p>
          <a:p>
            <a:pPr marL="636270" indent="-34925">
              <a:lnSpc>
                <a:spcPts val="620"/>
              </a:lnSpc>
              <a:buSzPct val="83333"/>
              <a:buChar char="•"/>
              <a:tabLst>
                <a:tab pos="63627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zaglađuje kožu i oplemenjuje proširene pore</a:t>
            </a:r>
          </a:p>
          <a:p>
            <a:pPr marL="636270" indent="-34925">
              <a:lnSpc>
                <a:spcPts val="620"/>
              </a:lnSpc>
              <a:buSzPct val="83333"/>
              <a:buChar char="•"/>
              <a:tabLst>
                <a:tab pos="63627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olakšava post-inflamatornu hiperpigmentaciju.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00" y="4513395"/>
            <a:ext cx="3183255" cy="106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HOME</a:t>
            </a:r>
            <a:r>
              <a:rPr sz="80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CARE</a:t>
            </a:r>
            <a:r>
              <a:rPr sz="80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PRODUCTS: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553720" algn="l"/>
              </a:tabLst>
            </a:pP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Ref.</a:t>
            </a:r>
            <a:r>
              <a:rPr sz="6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DZ</a:t>
            </a:r>
            <a:r>
              <a:rPr sz="6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spc="-25" dirty="0">
                <a:solidFill>
                  <a:srgbClr val="808285"/>
                </a:solidFill>
                <a:latin typeface="Arial MT"/>
                <a:cs typeface="Arial MT"/>
              </a:rPr>
              <a:t>340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	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CLEANSING</a:t>
            </a:r>
            <a:r>
              <a:rPr sz="7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GEL</a:t>
            </a:r>
            <a:r>
              <a:rPr sz="7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70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Arial"/>
                <a:cs typeface="Arial"/>
              </a:rPr>
              <a:t>OILY</a:t>
            </a:r>
            <a:r>
              <a:rPr sz="7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7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ACNE-PRONE</a:t>
            </a:r>
            <a:r>
              <a:rPr sz="7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SKIN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3720" algn="l"/>
              </a:tabLst>
            </a:pP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Ref.</a:t>
            </a:r>
            <a:r>
              <a:rPr sz="6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DT</a:t>
            </a:r>
            <a:r>
              <a:rPr sz="600" spc="-2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spc="-25" dirty="0">
                <a:solidFill>
                  <a:srgbClr val="808285"/>
                </a:solidFill>
                <a:latin typeface="Arial MT"/>
                <a:cs typeface="Arial MT"/>
              </a:rPr>
              <a:t>341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	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CLEANSING</a:t>
            </a:r>
            <a:r>
              <a:rPr sz="70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TONIC</a:t>
            </a:r>
            <a:r>
              <a:rPr sz="70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70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Arial"/>
                <a:cs typeface="Arial"/>
              </a:rPr>
              <a:t>OILY</a:t>
            </a:r>
            <a:r>
              <a:rPr sz="7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7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ACNE-PRONE</a:t>
            </a:r>
            <a:r>
              <a:rPr sz="70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SKIN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Ref.</a:t>
            </a:r>
            <a:r>
              <a:rPr sz="600" spc="2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DK</a:t>
            </a:r>
            <a:r>
              <a:rPr sz="600" spc="2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134</a:t>
            </a:r>
            <a:r>
              <a:rPr sz="600" spc="390" dirty="0">
                <a:solidFill>
                  <a:srgbClr val="808285"/>
                </a:solidFill>
                <a:latin typeface="Arial MT"/>
                <a:cs typeface="Arial MT"/>
              </a:rPr>
              <a:t> 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ANTI-IMPERFECTION</a:t>
            </a:r>
            <a:r>
              <a:rPr sz="7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CREAM</a:t>
            </a:r>
            <a:r>
              <a:rPr sz="7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7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LHA</a:t>
            </a:r>
            <a:r>
              <a:rPr sz="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7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SILVER</a:t>
            </a:r>
            <a:r>
              <a:rPr sz="7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IONS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Ref.</a:t>
            </a:r>
            <a:r>
              <a:rPr sz="600" spc="2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DK</a:t>
            </a:r>
            <a:r>
              <a:rPr sz="600" spc="1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074</a:t>
            </a:r>
            <a:r>
              <a:rPr sz="600" spc="380" dirty="0">
                <a:solidFill>
                  <a:srgbClr val="808285"/>
                </a:solidFill>
                <a:latin typeface="Arial MT"/>
                <a:cs typeface="Arial MT"/>
              </a:rPr>
              <a:t> 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MATTIFYING</a:t>
            </a: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7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NORMALIZING</a:t>
            </a:r>
            <a:r>
              <a:rPr sz="7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Arial"/>
                <a:cs typeface="Arial"/>
              </a:rPr>
              <a:t>EMULSION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3720" algn="l"/>
              </a:tabLst>
            </a:pP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Ref.</a:t>
            </a:r>
            <a:r>
              <a:rPr sz="600" spc="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808285"/>
                </a:solidFill>
                <a:latin typeface="Arial MT"/>
                <a:cs typeface="Arial MT"/>
              </a:rPr>
              <a:t>DA</a:t>
            </a:r>
            <a:r>
              <a:rPr sz="600" spc="-3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spc="-25" dirty="0">
                <a:solidFill>
                  <a:srgbClr val="808285"/>
                </a:solidFill>
                <a:latin typeface="Arial MT"/>
                <a:cs typeface="Arial MT"/>
              </a:rPr>
              <a:t>343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	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SPOT</a:t>
            </a:r>
            <a:r>
              <a:rPr sz="7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SERUM</a:t>
            </a:r>
            <a:r>
              <a:rPr sz="7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7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ACNE</a:t>
            </a:r>
            <a:r>
              <a:rPr sz="7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Arial"/>
                <a:cs typeface="Arial"/>
              </a:rPr>
              <a:t>BLEMISHES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Ref.</a:t>
            </a:r>
            <a:r>
              <a:rPr sz="600" spc="1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DN</a:t>
            </a:r>
            <a:r>
              <a:rPr sz="600" spc="2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342</a:t>
            </a:r>
            <a:r>
              <a:rPr sz="600" spc="360" dirty="0">
                <a:solidFill>
                  <a:srgbClr val="808285"/>
                </a:solidFill>
                <a:latin typeface="Arial MT"/>
                <a:cs typeface="Arial MT"/>
              </a:rPr>
              <a:t> 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CLEANSING</a:t>
            </a:r>
            <a:r>
              <a:rPr sz="7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MUD</a:t>
            </a:r>
            <a:r>
              <a:rPr sz="7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MASK</a:t>
            </a:r>
            <a:r>
              <a:rPr sz="7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7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Arial"/>
                <a:cs typeface="Arial"/>
              </a:rPr>
              <a:t>OILY</a:t>
            </a:r>
            <a:r>
              <a:rPr sz="7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ACNE-PRONE</a:t>
            </a:r>
            <a:r>
              <a:rPr sz="7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SKIN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2450" algn="l"/>
              </a:tabLst>
            </a:pP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Ref.</a:t>
            </a:r>
            <a:r>
              <a:rPr sz="600" spc="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808285"/>
                </a:solidFill>
                <a:latin typeface="Arial MT"/>
                <a:cs typeface="Arial MT"/>
              </a:rPr>
              <a:t>DA</a:t>
            </a:r>
            <a:r>
              <a:rPr sz="600" spc="-3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600" spc="-25" dirty="0">
                <a:solidFill>
                  <a:srgbClr val="808285"/>
                </a:solidFill>
                <a:latin typeface="Arial MT"/>
                <a:cs typeface="Arial MT"/>
              </a:rPr>
              <a:t>148</a:t>
            </a:r>
            <a:r>
              <a:rPr sz="600" dirty="0">
                <a:solidFill>
                  <a:srgbClr val="808285"/>
                </a:solidFill>
                <a:latin typeface="Arial MT"/>
                <a:cs typeface="Arial MT"/>
              </a:rPr>
              <a:t>	</a:t>
            </a:r>
            <a:r>
              <a:rPr sz="700" b="1" spc="-10" dirty="0">
                <a:solidFill>
                  <a:srgbClr val="231F20"/>
                </a:solidFill>
                <a:latin typeface="Arial"/>
                <a:cs typeface="Arial"/>
              </a:rPr>
              <a:t>15%</a:t>
            </a:r>
            <a:r>
              <a:rPr sz="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ACID</a:t>
            </a:r>
            <a:r>
              <a:rPr sz="7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NIGHT</a:t>
            </a:r>
            <a:r>
              <a:rPr sz="7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THERAPY</a:t>
            </a:r>
            <a:r>
              <a:rPr sz="7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7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ACNE</a:t>
            </a:r>
            <a:r>
              <a:rPr sz="7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7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31F20"/>
                </a:solidFill>
                <a:latin typeface="Arial"/>
                <a:cs typeface="Arial"/>
              </a:rPr>
              <a:t>OILY</a:t>
            </a:r>
            <a:r>
              <a:rPr sz="7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SKIN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8909" y="2411117"/>
            <a:ext cx="1779905" cy="17825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" marR="442595">
              <a:lnSpc>
                <a:spcPts val="750"/>
              </a:lnSpc>
              <a:spcBef>
                <a:spcPts val="200"/>
              </a:spcBef>
            </a:pP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ANTI-IMPERFECTION</a:t>
            </a:r>
            <a:r>
              <a:rPr sz="700" spc="3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Arial MT"/>
                <a:cs typeface="Arial MT"/>
              </a:rPr>
              <a:t>CREAM</a:t>
            </a:r>
            <a:r>
              <a:rPr sz="7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WITH</a:t>
            </a:r>
            <a:r>
              <a:rPr sz="700" spc="7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LHA</a:t>
            </a:r>
            <a:r>
              <a:rPr sz="7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700" spc="8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SILVER</a:t>
            </a:r>
            <a:r>
              <a:rPr sz="700" spc="8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IONS</a:t>
            </a:r>
            <a:endParaRPr sz="700" dirty="0">
              <a:latin typeface="Arial MT"/>
              <a:cs typeface="Arial MT"/>
            </a:endParaRPr>
          </a:p>
          <a:p>
            <a:pPr marL="12700">
              <a:lnSpc>
                <a:spcPts val="595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Ref.</a:t>
            </a:r>
            <a:r>
              <a:rPr sz="5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PK</a:t>
            </a:r>
            <a:r>
              <a:rPr sz="5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spc="-25" dirty="0">
                <a:solidFill>
                  <a:srgbClr val="231F20"/>
                </a:solidFill>
                <a:latin typeface="Arial MT"/>
                <a:cs typeface="Arial MT"/>
              </a:rPr>
              <a:t>218</a:t>
            </a:r>
            <a:endParaRPr sz="500" dirty="0">
              <a:latin typeface="Arial MT"/>
              <a:cs typeface="Arial MT"/>
            </a:endParaRPr>
          </a:p>
          <a:p>
            <a:pPr marL="664845" marR="120014" algn="just">
              <a:lnSpc>
                <a:spcPts val="620"/>
              </a:lnSpc>
              <a:spcBef>
                <a:spcPts val="100"/>
              </a:spcBef>
            </a:pPr>
            <a:r>
              <a:rPr lang="sr-Latn-RS" sz="600" spc="-10" dirty="0" smtClean="0">
                <a:solidFill>
                  <a:srgbClr val="231F20"/>
                </a:solidFill>
                <a:latin typeface="Arial MT"/>
                <a:cs typeface="Arial MT"/>
              </a:rPr>
              <a:t>Ultra lagana krema sa svežim mirisom za kožu sklonu aknama i masnu kožu.</a:t>
            </a:r>
          </a:p>
          <a:p>
            <a:pPr marL="664845" marR="120014" algn="l">
              <a:lnSpc>
                <a:spcPts val="620"/>
              </a:lnSpc>
              <a:spcBef>
                <a:spcPts val="100"/>
              </a:spcBef>
            </a:pPr>
            <a:r>
              <a:rPr lang="sr-Latn-RS" sz="600" b="1" dirty="0" smtClean="0">
                <a:solidFill>
                  <a:srgbClr val="231F20"/>
                </a:solidFill>
                <a:latin typeface="Arial"/>
                <a:cs typeface="Arial"/>
              </a:rPr>
              <a:t>Sastojci</a:t>
            </a:r>
            <a:r>
              <a:rPr sz="600" b="1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6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sr-Latn-RS" sz="600" spc="-10" dirty="0" smtClean="0">
                <a:solidFill>
                  <a:srgbClr val="231F20"/>
                </a:solidFill>
                <a:latin typeface="Arial MT"/>
                <a:cs typeface="Arial MT"/>
              </a:rPr>
              <a:t>10% Ag-P vode (joni srebra), 0,5% LHA (derivat salicilne kiseline), ekstrakti čajevca, ruzmarina, vrbe i kore breze, ulje crne ribizle, pantenol, pirinač u </a:t>
            </a:r>
            <a:r>
              <a:rPr lang="sr-Latn-RS" sz="600" spc="-10" dirty="0" smtClean="0">
                <a:solidFill>
                  <a:srgbClr val="231F20"/>
                </a:solidFill>
                <a:latin typeface="Arial MT"/>
                <a:cs typeface="Arial MT"/>
              </a:rPr>
              <a:t>prahu.Efekti</a:t>
            </a:r>
            <a:r>
              <a:rPr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600" dirty="0">
              <a:latin typeface="Arial"/>
              <a:cs typeface="Arial"/>
            </a:endParaRPr>
          </a:p>
          <a:p>
            <a:pPr marL="699770" marR="79375" indent="-34925" algn="l">
              <a:lnSpc>
                <a:spcPts val="620"/>
              </a:lnSpc>
              <a:spcBef>
                <a:spcPts val="50"/>
              </a:spcBef>
              <a:buSzPct val="83333"/>
              <a:buChar char="•"/>
              <a:tabLst>
                <a:tab pos="70104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aktivni sastojci uništavaju bakterije Propionibactrium acne</a:t>
            </a:r>
          </a:p>
          <a:p>
            <a:pPr marL="699770" marR="79375" indent="-34925" algn="l">
              <a:lnSpc>
                <a:spcPts val="620"/>
              </a:lnSpc>
              <a:spcBef>
                <a:spcPts val="50"/>
              </a:spcBef>
              <a:buSzPct val="83333"/>
              <a:buChar char="•"/>
              <a:tabLst>
                <a:tab pos="70104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čisti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kožu i smanjuje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mitesere</a:t>
            </a:r>
          </a:p>
          <a:p>
            <a:pPr marL="699770" marR="79375" indent="-34925" algn="l">
              <a:lnSpc>
                <a:spcPts val="620"/>
              </a:lnSpc>
              <a:spcBef>
                <a:spcPts val="50"/>
              </a:spcBef>
              <a:buSzPct val="83333"/>
              <a:buChar char="•"/>
              <a:tabLst>
                <a:tab pos="70104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ubrzava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zarastanje fleka od akni</a:t>
            </a:r>
          </a:p>
          <a:p>
            <a:pPr marL="699770" marR="79375" indent="-34925" algn="l">
              <a:lnSpc>
                <a:spcPts val="620"/>
              </a:lnSpc>
              <a:spcBef>
                <a:spcPts val="50"/>
              </a:spcBef>
              <a:buSzPct val="83333"/>
              <a:buChar char="•"/>
              <a:tabLst>
                <a:tab pos="70104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olakšava fleke od akni</a:t>
            </a:r>
          </a:p>
          <a:p>
            <a:pPr marL="699770" marR="79375" indent="-34925" algn="l">
              <a:lnSpc>
                <a:spcPts val="620"/>
              </a:lnSpc>
              <a:spcBef>
                <a:spcPts val="50"/>
              </a:spcBef>
              <a:buSzPct val="83333"/>
              <a:buChar char="•"/>
              <a:tabLst>
                <a:tab pos="70104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smiruje iritacije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3999" y="4266006"/>
            <a:ext cx="360045" cy="9017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190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5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r>
              <a:rPr sz="5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25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9998" y="4266006"/>
            <a:ext cx="756285" cy="86562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190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5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r>
              <a:rPr sz="5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tre</a:t>
            </a:r>
            <a:r>
              <a:rPr lang="sr-Latn-RS" sz="550" b="1" spc="-10" dirty="0" smtClean="0">
                <a:solidFill>
                  <a:srgbClr val="FFFFFF"/>
                </a:solidFill>
                <a:latin typeface="Arial"/>
                <a:cs typeface="Arial"/>
              </a:rPr>
              <a:t>tmana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3509" y="2411117"/>
            <a:ext cx="1862455" cy="17697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9370" marR="358775">
              <a:lnSpc>
                <a:spcPts val="750"/>
              </a:lnSpc>
              <a:spcBef>
                <a:spcPts val="200"/>
              </a:spcBef>
            </a:pP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MATTIFYING</a:t>
            </a:r>
            <a:r>
              <a:rPr sz="700" spc="6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700" spc="1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Arial MT"/>
                <a:cs typeface="Arial MT"/>
              </a:rPr>
              <a:t>NORMALIZING</a:t>
            </a:r>
            <a:r>
              <a:rPr sz="7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Arial MT"/>
                <a:cs typeface="Arial MT"/>
              </a:rPr>
              <a:t>EMULSION</a:t>
            </a:r>
            <a:endParaRPr sz="700" dirty="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Ref.</a:t>
            </a:r>
            <a:r>
              <a:rPr sz="5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PK</a:t>
            </a:r>
            <a:r>
              <a:rPr sz="5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spc="-25" dirty="0">
                <a:solidFill>
                  <a:srgbClr val="231F20"/>
                </a:solidFill>
                <a:latin typeface="Arial MT"/>
                <a:cs typeface="Arial MT"/>
              </a:rPr>
              <a:t>073</a:t>
            </a:r>
            <a:endParaRPr sz="500" dirty="0">
              <a:latin typeface="Arial MT"/>
              <a:cs typeface="Arial MT"/>
            </a:endParaRPr>
          </a:p>
          <a:p>
            <a:pPr marL="672465" marR="30480">
              <a:lnSpc>
                <a:spcPts val="620"/>
              </a:lnSpc>
              <a:spcBef>
                <a:spcPts val="375"/>
              </a:spcBef>
            </a:pPr>
            <a:r>
              <a:rPr lang="sr-Latn-RS" sz="600" spc="-10" dirty="0" smtClean="0">
                <a:solidFill>
                  <a:srgbClr val="231F20"/>
                </a:solidFill>
                <a:latin typeface="Arial MT"/>
                <a:cs typeface="Arial MT"/>
              </a:rPr>
              <a:t>Ultra-lagana emulzija za kombinovanu, masnu i kožu sklonu aknama. Sastojci: 5% Ag-P voda (joni srebra), ekstrakt belog sleza, niacinamid, piridoksin, Eco SmoothTMOptiTouch, inulin, gluko-oligosaharidi, pantenol, alantoin.</a:t>
            </a:r>
          </a:p>
          <a:p>
            <a:pPr marL="672465" marR="30480">
              <a:lnSpc>
                <a:spcPts val="620"/>
              </a:lnSpc>
              <a:spcBef>
                <a:spcPts val="375"/>
              </a:spcBef>
            </a:pPr>
            <a:r>
              <a:rPr lang="sr-Latn-RS"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Efekti</a:t>
            </a:r>
            <a:r>
              <a:rPr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600" dirty="0">
              <a:latin typeface="Arial"/>
              <a:cs typeface="Arial"/>
            </a:endParaRPr>
          </a:p>
          <a:p>
            <a:pPr marL="706755" marR="243840" indent="-34925">
              <a:lnSpc>
                <a:spcPts val="620"/>
              </a:lnSpc>
              <a:spcBef>
                <a:spcPts val="55"/>
              </a:spcBef>
              <a:buSzPct val="83333"/>
              <a:buChar char="•"/>
              <a:tabLst>
                <a:tab pos="708025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joni srebra uništavaju bakterije Propionibacterium acne</a:t>
            </a:r>
          </a:p>
          <a:p>
            <a:pPr marL="706755" marR="243840" indent="-34925">
              <a:lnSpc>
                <a:spcPts val="620"/>
              </a:lnSpc>
              <a:spcBef>
                <a:spcPts val="55"/>
              </a:spcBef>
              <a:buSzPct val="83333"/>
              <a:buChar char="•"/>
              <a:tabLst>
                <a:tab pos="708025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normalizuje rad lojnih žlezda</a:t>
            </a:r>
          </a:p>
          <a:p>
            <a:pPr marL="706755" marR="243840" indent="-34925">
              <a:lnSpc>
                <a:spcPts val="620"/>
              </a:lnSpc>
              <a:spcBef>
                <a:spcPts val="55"/>
              </a:spcBef>
              <a:buSzPct val="83333"/>
              <a:buChar char="•"/>
              <a:tabLst>
                <a:tab pos="708025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smanjuje mitesere</a:t>
            </a:r>
          </a:p>
          <a:p>
            <a:pPr marL="706755" marR="243840" indent="-34925">
              <a:lnSpc>
                <a:spcPts val="620"/>
              </a:lnSpc>
              <a:spcBef>
                <a:spcPts val="55"/>
              </a:spcBef>
              <a:buSzPct val="83333"/>
              <a:buChar char="•"/>
              <a:tabLst>
                <a:tab pos="708025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smanjuje proširene pore,pruža svež, mat finiš</a:t>
            </a:r>
            <a:r>
              <a:rPr sz="600" spc="-10" dirty="0" smtClean="0">
                <a:solidFill>
                  <a:srgbClr val="231F20"/>
                </a:solidFill>
                <a:latin typeface="Arial MT"/>
                <a:cs typeface="Arial MT"/>
              </a:rPr>
              <a:t>.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5997" y="4253979"/>
            <a:ext cx="360045" cy="9017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190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5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5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25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endParaRPr sz="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1996" y="4253979"/>
            <a:ext cx="756285" cy="86562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190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5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5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tre</a:t>
            </a:r>
            <a:r>
              <a:rPr lang="sr-Latn-RS" sz="550" b="1" spc="-10" dirty="0" smtClean="0">
                <a:solidFill>
                  <a:srgbClr val="FFFFFF"/>
                </a:solidFill>
                <a:latin typeface="Arial"/>
                <a:cs typeface="Arial"/>
              </a:rPr>
              <a:t>tmana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690" y="323118"/>
            <a:ext cx="1804670" cy="162865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" marR="474980">
              <a:lnSpc>
                <a:spcPts val="750"/>
              </a:lnSpc>
              <a:spcBef>
                <a:spcPts val="200"/>
              </a:spcBef>
            </a:pP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CLEANSING</a:t>
            </a:r>
            <a:r>
              <a:rPr sz="700" spc="9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TONIC</a:t>
            </a:r>
            <a:r>
              <a:rPr sz="700" spc="1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FOR</a:t>
            </a:r>
            <a:r>
              <a:rPr sz="700" spc="114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OILY</a:t>
            </a:r>
            <a:r>
              <a:rPr sz="7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700" spc="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ACNE-PRONE</a:t>
            </a:r>
            <a:r>
              <a:rPr sz="700" spc="14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SKIN</a:t>
            </a:r>
            <a:endParaRPr sz="700" dirty="0">
              <a:latin typeface="Arial MT"/>
              <a:cs typeface="Arial MT"/>
            </a:endParaRPr>
          </a:p>
          <a:p>
            <a:pPr marL="12700">
              <a:lnSpc>
                <a:spcPts val="595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Ref. PT</a:t>
            </a:r>
            <a:r>
              <a:rPr sz="5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spc="-25" dirty="0">
                <a:solidFill>
                  <a:srgbClr val="231F20"/>
                </a:solidFill>
                <a:latin typeface="Arial MT"/>
                <a:cs typeface="Arial MT"/>
              </a:rPr>
              <a:t>336</a:t>
            </a:r>
            <a:endParaRPr sz="500" dirty="0">
              <a:latin typeface="Arial MT"/>
              <a:cs typeface="Arial MT"/>
            </a:endParaRPr>
          </a:p>
          <a:p>
            <a:pPr marL="624205" marR="189230">
              <a:lnSpc>
                <a:spcPts val="620"/>
              </a:lnSpc>
              <a:spcBef>
                <a:spcPts val="100"/>
              </a:spcBef>
            </a:pPr>
            <a:r>
              <a:rPr lang="sr-Latn-RS" sz="600" spc="-10" dirty="0" smtClean="0">
                <a:solidFill>
                  <a:srgbClr val="231F20"/>
                </a:solidFill>
                <a:latin typeface="Arial MT"/>
                <a:cs typeface="Arial MT"/>
              </a:rPr>
              <a:t>Tonik bez alkohola za masnu kožu i kožu sklonu aknama.Sastojci: mikrosrebro 5%, azeoglicin 3%, ekstrakti čajevca, ruzmarina, kore vrbe, breze.​</a:t>
            </a:r>
          </a:p>
          <a:p>
            <a:pPr marL="624205" marR="189230">
              <a:lnSpc>
                <a:spcPts val="620"/>
              </a:lnSpc>
              <a:spcBef>
                <a:spcPts val="100"/>
              </a:spcBef>
            </a:pPr>
            <a:r>
              <a:rPr lang="sr-Latn-RS"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Efekti:</a:t>
            </a:r>
            <a:endParaRPr sz="600" dirty="0">
              <a:latin typeface="Arial"/>
              <a:cs typeface="Arial"/>
            </a:endParaRPr>
          </a:p>
          <a:p>
            <a:pPr marL="659130" marR="17780" indent="-34925" algn="l">
              <a:lnSpc>
                <a:spcPts val="620"/>
              </a:lnSpc>
              <a:spcBef>
                <a:spcPts val="50"/>
              </a:spcBef>
              <a:buSzPct val="83333"/>
              <a:buChar char="•"/>
              <a:tabLst>
                <a:tab pos="66040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blago kiseli pH od 5,5 pogoduje stabilizaciji ispravne bakterijske flore epidermisa</a:t>
            </a:r>
          </a:p>
          <a:p>
            <a:pPr marL="659130" marR="17780" indent="-34925" algn="l">
              <a:lnSpc>
                <a:spcPts val="620"/>
              </a:lnSpc>
              <a:spcBef>
                <a:spcPts val="50"/>
              </a:spcBef>
              <a:buSzPct val="83333"/>
              <a:buChar char="•"/>
              <a:tabLst>
                <a:tab pos="66040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deblokira kontaminirane „pore“normalizuje rad lojnih žlezda</a:t>
            </a:r>
          </a:p>
          <a:p>
            <a:pPr marL="659130" marR="17780" indent="-34925" algn="l">
              <a:lnSpc>
                <a:spcPts val="620"/>
              </a:lnSpc>
              <a:spcBef>
                <a:spcPts val="50"/>
              </a:spcBef>
              <a:buSzPct val="83333"/>
              <a:buChar char="•"/>
              <a:tabLst>
                <a:tab pos="66040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smiruje iritaciju</a:t>
            </a:r>
          </a:p>
          <a:p>
            <a:pPr marL="659130" marR="17780" indent="-34925" algn="l">
              <a:lnSpc>
                <a:spcPts val="620"/>
              </a:lnSpc>
              <a:spcBef>
                <a:spcPts val="50"/>
              </a:spcBef>
              <a:buSzPct val="83333"/>
              <a:buChar char="•"/>
              <a:tabLst>
                <a:tab pos="66040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ostavlja ten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čistim,svežim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i matiranim.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2396" y="2177999"/>
            <a:ext cx="360045" cy="9017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190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5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500</a:t>
            </a:r>
            <a:r>
              <a:rPr sz="5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25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8394" y="2177999"/>
            <a:ext cx="792480" cy="86562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1905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5"/>
              </a:spcBef>
            </a:pPr>
            <a:r>
              <a:rPr sz="550" b="1" dirty="0" smtClean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550" b="1" spc="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treatm</a:t>
            </a:r>
            <a:r>
              <a:rPr lang="sr-Latn-RS" sz="550" b="1" spc="-10" dirty="0" smtClean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7995" y="2177999"/>
            <a:ext cx="360045" cy="9017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190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5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5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25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3994" y="2177999"/>
            <a:ext cx="792480" cy="86562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190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5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5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treatm</a:t>
            </a:r>
            <a:r>
              <a:rPr lang="sr-Latn-RS" sz="550" b="1" spc="-10" dirty="0" smtClean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5305" y="176127"/>
            <a:ext cx="1803510" cy="147476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414655" indent="1270">
              <a:lnSpc>
                <a:spcPts val="750"/>
              </a:lnSpc>
              <a:spcBef>
                <a:spcPts val="200"/>
              </a:spcBef>
            </a:pP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SOFTENING</a:t>
            </a:r>
            <a:r>
              <a:rPr sz="700" spc="8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700" spc="1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Arial MT"/>
                <a:cs typeface="Arial MT"/>
              </a:rPr>
              <a:t>CLEANSING</a:t>
            </a:r>
            <a:r>
              <a:rPr sz="7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2-IN-1</a:t>
            </a:r>
            <a:r>
              <a:rPr sz="700" spc="4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FACE</a:t>
            </a:r>
            <a:r>
              <a:rPr sz="700" spc="5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MASK</a:t>
            </a:r>
            <a:endParaRPr sz="7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Ref.</a:t>
            </a:r>
            <a:r>
              <a:rPr sz="5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PN</a:t>
            </a:r>
            <a:r>
              <a:rPr sz="5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spc="-25" dirty="0">
                <a:solidFill>
                  <a:srgbClr val="231F20"/>
                </a:solidFill>
                <a:latin typeface="Arial MT"/>
                <a:cs typeface="Arial MT"/>
              </a:rPr>
              <a:t>337</a:t>
            </a:r>
            <a:endParaRPr sz="500" dirty="0">
              <a:latin typeface="Arial MT"/>
              <a:cs typeface="Arial MT"/>
            </a:endParaRPr>
          </a:p>
          <a:p>
            <a:pPr marL="12700" marR="60960">
              <a:lnSpc>
                <a:spcPts val="620"/>
              </a:lnSpc>
              <a:spcBef>
                <a:spcPts val="175"/>
              </a:spcBef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Kremasta maska za ručno čišćenje nečiste, masne i kombinovane kože. Kombinuje funkciju maske za piling sa pilingom.​</a:t>
            </a:r>
          </a:p>
          <a:p>
            <a:pPr marL="12700" marR="60960">
              <a:lnSpc>
                <a:spcPts val="620"/>
              </a:lnSpc>
              <a:spcBef>
                <a:spcPts val="175"/>
              </a:spcBef>
            </a:pPr>
            <a:r>
              <a:rPr lang="sr-Latn-RS" sz="600" b="1" dirty="0" smtClean="0">
                <a:solidFill>
                  <a:srgbClr val="231F20"/>
                </a:solidFill>
                <a:latin typeface="Arial"/>
                <a:cs typeface="Arial"/>
              </a:rPr>
              <a:t>Sastojci</a:t>
            </a:r>
            <a:r>
              <a:rPr sz="600" b="1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Ficin Enzim 0,5% (enzimi iz smokava), ekstrakti valerijane, lanenog semena, čajevca, uree, lanenog ulja.​</a:t>
            </a:r>
            <a:r>
              <a:rPr lang="sr-Latn-RS"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Efekti</a:t>
            </a:r>
            <a:r>
              <a:rPr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600" dirty="0">
              <a:latin typeface="Arial"/>
              <a:cs typeface="Arial"/>
            </a:endParaRPr>
          </a:p>
          <a:p>
            <a:pPr marL="676910" marR="119380" indent="-34925">
              <a:lnSpc>
                <a:spcPts val="620"/>
              </a:lnSpc>
              <a:spcBef>
                <a:spcPts val="50"/>
              </a:spcBef>
              <a:buSzPct val="83333"/>
              <a:buChar char="•"/>
              <a:tabLst>
                <a:tab pos="67818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opušta i omekšava kožu pre čišćenja nežno ljušti grubu epidermu obezbeđuje udobno čišćenje kože od mitesera i nesavršenosti za klijenta</a:t>
            </a:r>
          </a:p>
          <a:p>
            <a:pPr marL="676910" marR="119380" indent="-34925">
              <a:lnSpc>
                <a:spcPts val="620"/>
              </a:lnSpc>
              <a:spcBef>
                <a:spcPts val="50"/>
              </a:spcBef>
              <a:buSzPct val="83333"/>
              <a:buChar char="•"/>
              <a:tabLst>
                <a:tab pos="67818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 ostavlja kožu čistom, glatkom i mekom na dodir</a:t>
            </a:r>
            <a:r>
              <a:rPr sz="600" spc="-10" dirty="0" smtClean="0">
                <a:solidFill>
                  <a:srgbClr val="231F20"/>
                </a:solidFill>
                <a:latin typeface="Arial MT"/>
                <a:cs typeface="Arial MT"/>
              </a:rPr>
              <a:t>.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37900" y="323118"/>
            <a:ext cx="1849755" cy="1487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ts val="795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CLEANSING</a:t>
            </a:r>
            <a:r>
              <a:rPr sz="700" spc="1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MUD</a:t>
            </a:r>
            <a:r>
              <a:rPr sz="700" spc="1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MASK</a:t>
            </a:r>
            <a:endParaRPr sz="700" dirty="0">
              <a:latin typeface="Arial MT"/>
              <a:cs typeface="Arial MT"/>
            </a:endParaRPr>
          </a:p>
          <a:p>
            <a:pPr marL="39370">
              <a:lnSpc>
                <a:spcPts val="795"/>
              </a:lnSpc>
            </a:pP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FOR</a:t>
            </a:r>
            <a:r>
              <a:rPr sz="700" spc="9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OILY</a:t>
            </a:r>
            <a:r>
              <a:rPr sz="700" spc="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AND</a:t>
            </a:r>
            <a:r>
              <a:rPr sz="700" spc="4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ACNE-PRONE</a:t>
            </a:r>
            <a:r>
              <a:rPr sz="700" spc="9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SKIN</a:t>
            </a:r>
            <a:endParaRPr sz="700" dirty="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Ref.</a:t>
            </a:r>
            <a:r>
              <a:rPr sz="5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PN</a:t>
            </a:r>
            <a:r>
              <a:rPr sz="5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spc="-25" dirty="0">
                <a:solidFill>
                  <a:srgbClr val="231F20"/>
                </a:solidFill>
                <a:latin typeface="Arial MT"/>
                <a:cs typeface="Arial MT"/>
              </a:rPr>
              <a:t>339</a:t>
            </a:r>
            <a:endParaRPr sz="500" dirty="0">
              <a:latin typeface="Arial MT"/>
              <a:cs typeface="Arial MT"/>
            </a:endParaRPr>
          </a:p>
          <a:p>
            <a:pPr marL="38100" marR="37465">
              <a:lnSpc>
                <a:spcPts val="620"/>
              </a:lnSpc>
              <a:spcBef>
                <a:spcPts val="175"/>
              </a:spcBef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Maska od kreme i blata za masnu i kožu sklonu aknama, takođe nakon ručnog čišćenja.Sastojci: Manicouagan MineralsTM </a:t>
            </a:r>
            <a:r>
              <a:rPr lang="sr-Latn-RS" sz="600" spc="-20" dirty="0" smtClean="0">
                <a:solidFill>
                  <a:srgbClr val="231F20"/>
                </a:solidFill>
                <a:latin typeface="Arial MT"/>
                <a:cs typeface="Arial MT"/>
              </a:rPr>
              <a:t>morsko blato (bogato uhuminske kiseline, hlorofil i elementi u tragovima), bela glina, betain, ekstrakt čajevca, ulje ruzmarina, shea puter</a:t>
            </a:r>
            <a:r>
              <a:rPr sz="600" spc="-25" dirty="0" smtClean="0">
                <a:solidFill>
                  <a:srgbClr val="231F20"/>
                </a:solidFill>
                <a:latin typeface="Arial MT"/>
                <a:cs typeface="Arial MT"/>
              </a:rPr>
              <a:t>.</a:t>
            </a:r>
            <a:r>
              <a:rPr sz="600" spc="500" dirty="0" smtClean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sr-Latn-RS"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Efekti</a:t>
            </a:r>
            <a:r>
              <a:rPr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600" dirty="0">
              <a:latin typeface="Arial"/>
              <a:cs typeface="Arial"/>
            </a:endParaRPr>
          </a:p>
          <a:p>
            <a:pPr marL="702310" marR="129539" indent="-34925">
              <a:lnSpc>
                <a:spcPts val="620"/>
              </a:lnSpc>
              <a:buSzPct val="83333"/>
              <a:buChar char="•"/>
              <a:tabLst>
                <a:tab pos="70358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čisti kožu od nesavršenosti i viška sebuma</a:t>
            </a:r>
          </a:p>
          <a:p>
            <a:pPr marL="702310" marR="129539" indent="-34925">
              <a:lnSpc>
                <a:spcPts val="620"/>
              </a:lnSpc>
              <a:buSzPct val="83333"/>
              <a:buChar char="•"/>
              <a:tabLst>
                <a:tab pos="70358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nežno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pilinguje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grubu kožu koja je korišćena</a:t>
            </a:r>
          </a:p>
          <a:p>
            <a:pPr marL="702310" marR="129539" indent="-34925">
              <a:lnSpc>
                <a:spcPts val="620"/>
              </a:lnSpc>
              <a:buSzPct val="83333"/>
              <a:buChar char="•"/>
              <a:tabLst>
                <a:tab pos="703580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matira i smanjuje pojavu pora hidrira i, smiruje crvenilo i iritaciju,ostavlja kožu čistom, mekom i sjajnom ne isušuje se i lako se ispira.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32003" y="2177999"/>
            <a:ext cx="360045" cy="90170"/>
          </a:xfrm>
          <a:custGeom>
            <a:avLst/>
            <a:gdLst/>
            <a:ahLst/>
            <a:cxnLst/>
            <a:rect l="l" t="t" r="r" b="b"/>
            <a:pathLst>
              <a:path w="360045" h="90169">
                <a:moveTo>
                  <a:pt x="359994" y="0"/>
                </a:moveTo>
                <a:lnTo>
                  <a:pt x="0" y="0"/>
                </a:lnTo>
                <a:lnTo>
                  <a:pt x="0" y="90068"/>
                </a:lnTo>
                <a:lnTo>
                  <a:pt x="359994" y="90068"/>
                </a:lnTo>
                <a:lnTo>
                  <a:pt x="35999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17204" y="2163178"/>
            <a:ext cx="202565" cy="114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5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25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endParaRPr sz="5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28002" y="2177999"/>
            <a:ext cx="756285" cy="90170"/>
          </a:xfrm>
          <a:custGeom>
            <a:avLst/>
            <a:gdLst/>
            <a:ahLst/>
            <a:cxnLst/>
            <a:rect l="l" t="t" r="r" b="b"/>
            <a:pathLst>
              <a:path w="756284" h="90169">
                <a:moveTo>
                  <a:pt x="756005" y="0"/>
                </a:moveTo>
                <a:lnTo>
                  <a:pt x="0" y="0"/>
                </a:lnTo>
                <a:lnTo>
                  <a:pt x="0" y="90068"/>
                </a:lnTo>
                <a:lnTo>
                  <a:pt x="756005" y="90068"/>
                </a:lnTo>
                <a:lnTo>
                  <a:pt x="75600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64928" y="2163178"/>
            <a:ext cx="495300" cy="1013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5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10" dirty="0" smtClean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lang="sr-Latn-RS" sz="550" b="1" spc="-10" dirty="0" smtClean="0">
                <a:solidFill>
                  <a:srgbClr val="FFFFFF"/>
                </a:solidFill>
                <a:latin typeface="Arial"/>
                <a:cs typeface="Arial"/>
              </a:rPr>
              <a:t>mana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7690" y="2411117"/>
            <a:ext cx="1804035" cy="132087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" marR="704215">
              <a:lnSpc>
                <a:spcPts val="750"/>
              </a:lnSpc>
              <a:spcBef>
                <a:spcPts val="200"/>
              </a:spcBef>
            </a:pP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PEEL-OFF</a:t>
            </a:r>
            <a:r>
              <a:rPr sz="700" spc="6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ALGAE</a:t>
            </a:r>
            <a:r>
              <a:rPr sz="700" spc="1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MASK</a:t>
            </a:r>
            <a:r>
              <a:rPr sz="7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FOR</a:t>
            </a:r>
            <a:r>
              <a:rPr sz="700" spc="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231F20"/>
                </a:solidFill>
                <a:latin typeface="Arial MT"/>
                <a:cs typeface="Arial MT"/>
              </a:rPr>
              <a:t>ACNE</a:t>
            </a:r>
            <a:r>
              <a:rPr sz="700" spc="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MT"/>
                <a:cs typeface="Arial MT"/>
              </a:rPr>
              <a:t>SKIN</a:t>
            </a:r>
            <a:endParaRPr sz="7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Ref.</a:t>
            </a:r>
            <a:r>
              <a:rPr sz="5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231F20"/>
                </a:solidFill>
                <a:latin typeface="Arial MT"/>
                <a:cs typeface="Arial MT"/>
              </a:rPr>
              <a:t>PN</a:t>
            </a:r>
            <a:r>
              <a:rPr sz="5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00" spc="-25" dirty="0">
                <a:solidFill>
                  <a:srgbClr val="231F20"/>
                </a:solidFill>
                <a:latin typeface="Arial MT"/>
                <a:cs typeface="Arial MT"/>
              </a:rPr>
              <a:t>194</a:t>
            </a:r>
            <a:endParaRPr sz="500" dirty="0">
              <a:latin typeface="Arial MT"/>
              <a:cs typeface="Arial MT"/>
            </a:endParaRPr>
          </a:p>
          <a:p>
            <a:pPr marL="12700" marR="163195">
              <a:lnSpc>
                <a:spcPts val="620"/>
              </a:lnSpc>
              <a:spcBef>
                <a:spcPts val="375"/>
              </a:spcBef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Maska koja se preporučuje za masnu, seboreju i kožu sa aknama.</a:t>
            </a:r>
          </a:p>
          <a:p>
            <a:pPr marL="12700" marR="163195">
              <a:lnSpc>
                <a:spcPts val="620"/>
              </a:lnSpc>
              <a:spcBef>
                <a:spcPts val="375"/>
              </a:spcBef>
            </a:pPr>
            <a:r>
              <a:rPr lang="sr-Latn-RS" sz="600" b="1" dirty="0" smtClean="0">
                <a:solidFill>
                  <a:srgbClr val="231F20"/>
                </a:solidFill>
                <a:latin typeface="Arial"/>
                <a:cs typeface="Arial"/>
              </a:rPr>
              <a:t>Sastojci</a:t>
            </a:r>
            <a:r>
              <a:rPr sz="600" b="1" dirty="0" smtClean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600" b="1" spc="2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alginat dobijen iz morskih algi, ekstrakt kore vrbe, ulje čajevca, ružičasta glina.</a:t>
            </a:r>
          </a:p>
          <a:p>
            <a:pPr marL="12700" marR="163195">
              <a:lnSpc>
                <a:spcPts val="620"/>
              </a:lnSpc>
              <a:spcBef>
                <a:spcPts val="375"/>
              </a:spcBef>
            </a:pPr>
            <a:r>
              <a:rPr lang="sr-Latn-RS" sz="600" b="1" spc="-10" dirty="0" smtClean="0">
                <a:solidFill>
                  <a:srgbClr val="231F20"/>
                </a:solidFill>
                <a:latin typeface="Arial"/>
                <a:cs typeface="Arial"/>
              </a:rPr>
              <a:t>Efekti:</a:t>
            </a:r>
            <a:endParaRPr sz="600" dirty="0">
              <a:latin typeface="Arial"/>
              <a:cs typeface="Arial"/>
            </a:endParaRPr>
          </a:p>
          <a:p>
            <a:pPr marL="184150" indent="-171450">
              <a:lnSpc>
                <a:spcPts val="620"/>
              </a:lnSpc>
              <a:buSzPct val="83333"/>
              <a:buFont typeface="Arial" panose="020B0604020202020204" pitchFamily="34" charset="0"/>
              <a:buChar char="•"/>
              <a:tabLst>
                <a:tab pos="47625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čisti kožu i kontroliše bakterijsku floru kože </a:t>
            </a:r>
            <a:endParaRPr lang="sr-Latn-RS" sz="600" dirty="0" smtClean="0">
              <a:solidFill>
                <a:srgbClr val="231F20"/>
              </a:solidFill>
              <a:latin typeface="Arial MT"/>
              <a:cs typeface="Arial MT"/>
            </a:endParaRPr>
          </a:p>
          <a:p>
            <a:pPr marL="184150" indent="-171450">
              <a:lnSpc>
                <a:spcPts val="620"/>
              </a:lnSpc>
              <a:buSzPct val="83333"/>
              <a:buFont typeface="Arial" panose="020B0604020202020204" pitchFamily="34" charset="0"/>
              <a:buChar char="•"/>
              <a:tabLst>
                <a:tab pos="47625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normalizuje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lučenje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sebuma</a:t>
            </a:r>
          </a:p>
          <a:p>
            <a:pPr marL="184150" indent="-171450">
              <a:lnSpc>
                <a:spcPts val="620"/>
              </a:lnSpc>
              <a:buSzPct val="83333"/>
              <a:buFont typeface="Arial" panose="020B0604020202020204" pitchFamily="34" charset="0"/>
              <a:buChar char="•"/>
              <a:tabLst>
                <a:tab pos="47625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smanjuje komedone, papule i pustule </a:t>
            </a:r>
            <a:endParaRPr lang="sr-Latn-RS" sz="600" dirty="0" smtClean="0">
              <a:solidFill>
                <a:srgbClr val="231F20"/>
              </a:solidFill>
              <a:latin typeface="Arial MT"/>
              <a:cs typeface="Arial MT"/>
            </a:endParaRPr>
          </a:p>
          <a:p>
            <a:pPr marL="184150" indent="-171450">
              <a:lnSpc>
                <a:spcPts val="620"/>
              </a:lnSpc>
              <a:buSzPct val="83333"/>
              <a:buFont typeface="Arial" panose="020B0604020202020204" pitchFamily="34" charset="0"/>
              <a:buChar char="•"/>
              <a:tabLst>
                <a:tab pos="47625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oplemenjuje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proširene pore kože i poboljšava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kožu i </a:t>
            </a: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ton </a:t>
            </a:r>
          </a:p>
          <a:p>
            <a:pPr marL="47625" indent="-34925">
              <a:lnSpc>
                <a:spcPts val="620"/>
              </a:lnSpc>
              <a:buSzPct val="83333"/>
              <a:buChar char="•"/>
              <a:tabLst>
                <a:tab pos="47625" algn="l"/>
              </a:tabLst>
            </a:pPr>
            <a:r>
              <a:rPr lang="sr-Latn-RS" sz="600" dirty="0" smtClean="0">
                <a:solidFill>
                  <a:srgbClr val="231F20"/>
                </a:solidFill>
                <a:latin typeface="Arial MT"/>
                <a:cs typeface="Arial MT"/>
              </a:rPr>
              <a:t>ostavlja kožu suptilno mat, glatkom i svežom</a:t>
            </a:r>
            <a:r>
              <a:rPr sz="600" spc="-10" dirty="0" smtClean="0">
                <a:solidFill>
                  <a:srgbClr val="231F20"/>
                </a:solidFill>
                <a:latin typeface="Arial MT"/>
                <a:cs typeface="Arial MT"/>
              </a:rPr>
              <a:t>.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2393" y="4266006"/>
            <a:ext cx="324485" cy="9017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190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5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250</a:t>
            </a:r>
            <a:r>
              <a:rPr sz="5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5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2387" y="4266006"/>
            <a:ext cx="648335" cy="86562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190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5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5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tre</a:t>
            </a:r>
            <a:r>
              <a:rPr lang="sr-Latn-RS" sz="550" b="1" spc="-10" dirty="0" smtClean="0">
                <a:solidFill>
                  <a:srgbClr val="FFFFFF"/>
                </a:solidFill>
                <a:latin typeface="Arial"/>
                <a:cs typeface="Arial"/>
              </a:rPr>
              <a:t>tmana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5994" y="2448001"/>
            <a:ext cx="1728470" cy="1659429"/>
          </a:xfrm>
          <a:prstGeom prst="rect">
            <a:avLst/>
          </a:prstGeom>
          <a:solidFill>
            <a:srgbClr val="E4F2EA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71755" marR="64135">
              <a:lnSpc>
                <a:spcPts val="800"/>
              </a:lnSpc>
            </a:pPr>
            <a:r>
              <a:rPr lang="sr-Latn-RS" sz="700" b="1" spc="-20" dirty="0" smtClean="0">
                <a:solidFill>
                  <a:srgbClr val="231F20"/>
                </a:solidFill>
                <a:latin typeface="Arial"/>
                <a:cs typeface="Arial"/>
              </a:rPr>
              <a:t>Koktel za kožu sklonu aknama – snaga prirode u borbi protiv akni</a:t>
            </a:r>
          </a:p>
          <a:p>
            <a:pPr marL="71755" marR="64135">
              <a:lnSpc>
                <a:spcPts val="800"/>
              </a:lnSpc>
            </a:pPr>
            <a:r>
              <a:rPr lang="sr-Latn-RS" sz="700" spc="-20" dirty="0" smtClean="0">
                <a:solidFill>
                  <a:srgbClr val="231F20"/>
                </a:solidFill>
                <a:latin typeface="Arial"/>
                <a:cs typeface="Arial"/>
              </a:rPr>
              <a:t>Koktel sa prirodnim, biljnim mirisom, koji cilja na 3 ključna uzroka akni:ima snažan antibakterijski efekat (3% </a:t>
            </a:r>
            <a:r>
              <a:rPr lang="sr-Latn-RS" sz="700" spc="-20" dirty="0" smtClean="0">
                <a:solidFill>
                  <a:srgbClr val="231F20"/>
                </a:solidFill>
                <a:latin typeface="Arial"/>
                <a:cs typeface="Arial"/>
              </a:rPr>
              <a:t>azelaik kiselina</a:t>
            </a:r>
            <a:r>
              <a:rPr lang="sr-Latn-RS" sz="700" spc="-20" dirty="0" smtClean="0">
                <a:solidFill>
                  <a:srgbClr val="231F20"/>
                </a:solidFill>
                <a:latin typeface="Arial"/>
                <a:cs typeface="Arial"/>
              </a:rPr>
              <a:t>, ekstrakti čajevca i ruzmarina)smanjuje seboreju (vitamini B – piridoksini riboflavin)reguliše prekomernu keratozu kože, čime se smanjuje sklonost ka nastanku crnih tačaka (ekstrakti kore vrbe i breze, bogati prirodnim salicilatima).Ovaj koktel je neophodan u svakom tretmanu kože sklone aknama (takođe za tinejdžere ispod 16 godina), nakon ručnog čišćenja i kod seboroičnog dermatitisa.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01996" y="2177999"/>
            <a:ext cx="756285" cy="86562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190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5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5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tre</a:t>
            </a:r>
            <a:r>
              <a:rPr lang="sr-Latn-RS" sz="550" b="1" spc="-10" dirty="0" smtClean="0">
                <a:solidFill>
                  <a:srgbClr val="FFFFFF"/>
                </a:solidFill>
                <a:latin typeface="Arial"/>
                <a:cs typeface="Arial"/>
              </a:rPr>
              <a:t>tmana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05997" y="2177999"/>
            <a:ext cx="360045" cy="9017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190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5"/>
              </a:spcBef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5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25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endParaRPr sz="55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5601" y="3106796"/>
            <a:ext cx="679691" cy="12947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5884" y="2944799"/>
            <a:ext cx="3984111" cy="28151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-12"/>
            <a:ext cx="8100059" cy="432434"/>
          </a:xfrm>
          <a:custGeom>
            <a:avLst/>
            <a:gdLst/>
            <a:ahLst/>
            <a:cxnLst/>
            <a:rect l="l" t="t" r="r" b="b"/>
            <a:pathLst>
              <a:path w="8100059" h="432434">
                <a:moveTo>
                  <a:pt x="8099996" y="0"/>
                </a:moveTo>
                <a:lnTo>
                  <a:pt x="0" y="0"/>
                </a:lnTo>
                <a:lnTo>
                  <a:pt x="0" y="432003"/>
                </a:lnTo>
                <a:lnTo>
                  <a:pt x="8099996" y="432003"/>
                </a:lnTo>
                <a:lnTo>
                  <a:pt x="8099996" y="0"/>
                </a:lnTo>
                <a:close/>
              </a:path>
            </a:pathLst>
          </a:custGeom>
          <a:solidFill>
            <a:srgbClr val="83CB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299" y="81375"/>
            <a:ext cx="27546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60" dirty="0">
                <a:solidFill>
                  <a:srgbClr val="231F20"/>
                </a:solidFill>
                <a:latin typeface="Verdana"/>
                <a:cs typeface="Verdana"/>
              </a:rPr>
              <a:t>ACNE</a:t>
            </a:r>
            <a:r>
              <a:rPr sz="1600" b="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0" spc="-80" dirty="0">
                <a:solidFill>
                  <a:srgbClr val="231F20"/>
                </a:solidFill>
                <a:latin typeface="Verdana"/>
                <a:cs typeface="Verdana"/>
              </a:rPr>
              <a:t>- </a:t>
            </a:r>
            <a:r>
              <a:rPr lang="sr-Latn-RS" sz="1600" b="0" dirty="0">
                <a:solidFill>
                  <a:srgbClr val="231F20"/>
                </a:solidFill>
                <a:latin typeface="Verdana"/>
                <a:cs typeface="Verdana"/>
              </a:rPr>
              <a:t>dijagram postupka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8871" y="69955"/>
            <a:ext cx="593125" cy="2922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9299" y="566582"/>
            <a:ext cx="3503295" cy="7207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sr-Latn-RS" sz="800" b="1" dirty="0" smtClean="0">
                <a:solidFill>
                  <a:srgbClr val="4C4D4F"/>
                </a:solidFill>
                <a:latin typeface="Arial"/>
                <a:cs typeface="Arial"/>
              </a:rPr>
              <a:t>INDIKACIJE ZA LEČENJE</a:t>
            </a: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sr-Latn-RS" sz="800" spc="-10" dirty="0" smtClean="0">
                <a:solidFill>
                  <a:srgbClr val="4C4D4F"/>
                </a:solidFill>
                <a:latin typeface="Arial MT"/>
                <a:cs typeface="Arial MT"/>
              </a:rPr>
              <a:t>masna, seboroična koža sa komedonima </a:t>
            </a:r>
            <a:r>
              <a:rPr lang="sr-Latn-RS" sz="800" spc="-10" dirty="0" smtClean="0">
                <a:solidFill>
                  <a:srgbClr val="4C4D4F"/>
                </a:solidFill>
                <a:latin typeface="Arial MT"/>
                <a:cs typeface="Arial MT"/>
              </a:rPr>
              <a:t>i akne i formama (papule</a:t>
            </a:r>
            <a:r>
              <a:rPr lang="sr-Latn-RS" sz="800" spc="-10" dirty="0" smtClean="0">
                <a:solidFill>
                  <a:srgbClr val="4C4D4F"/>
                </a:solidFill>
                <a:latin typeface="Arial MT"/>
                <a:cs typeface="Arial MT"/>
              </a:rPr>
              <a:t>, pustule</a:t>
            </a:r>
            <a:r>
              <a:rPr sz="800" spc="-10" dirty="0" smtClean="0">
                <a:solidFill>
                  <a:srgbClr val="4C4D4F"/>
                </a:solidFill>
                <a:latin typeface="Arial MT"/>
                <a:cs typeface="Arial MT"/>
              </a:rPr>
              <a:t>)</a:t>
            </a:r>
            <a:endParaRPr sz="800" dirty="0">
              <a:latin typeface="Arial MT"/>
              <a:cs typeface="Arial MT"/>
            </a:endParaRPr>
          </a:p>
          <a:p>
            <a:pPr marL="121285" indent="-102235">
              <a:lnSpc>
                <a:spcPct val="100000"/>
              </a:lnSpc>
              <a:spcBef>
                <a:spcPts val="40"/>
              </a:spcBef>
              <a:buChar char="•"/>
              <a:tabLst>
                <a:tab pos="121285" algn="l"/>
              </a:tabLst>
            </a:pPr>
            <a:r>
              <a:rPr lang="sr-Latn-RS" sz="800" spc="-10" dirty="0" smtClean="0">
                <a:solidFill>
                  <a:srgbClr val="4C4D4F"/>
                </a:solidFill>
                <a:latin typeface="Arial MT"/>
                <a:cs typeface="Arial MT"/>
              </a:rPr>
              <a:t>juvenilne i menopauzalne akne (acne tarda)</a:t>
            </a:r>
          </a:p>
          <a:p>
            <a:pPr marL="121285" indent="-102235">
              <a:lnSpc>
                <a:spcPct val="100000"/>
              </a:lnSpc>
              <a:spcBef>
                <a:spcPts val="40"/>
              </a:spcBef>
              <a:buChar char="•"/>
              <a:tabLst>
                <a:tab pos="121285" algn="l"/>
              </a:tabLst>
            </a:pPr>
            <a:r>
              <a:rPr lang="sr-Latn-RS" sz="800" spc="-10" dirty="0" smtClean="0">
                <a:solidFill>
                  <a:srgbClr val="4C4D4F"/>
                </a:solidFill>
                <a:latin typeface="Arial MT"/>
                <a:cs typeface="Arial MT"/>
              </a:rPr>
              <a:t>čišćenje i seboregulacija lica i dekoltea</a:t>
            </a:r>
          </a:p>
          <a:p>
            <a:pPr marL="121285" indent="-102235">
              <a:lnSpc>
                <a:spcPct val="100000"/>
              </a:lnSpc>
              <a:spcBef>
                <a:spcPts val="40"/>
              </a:spcBef>
              <a:buChar char="•"/>
              <a:tabLst>
                <a:tab pos="121285" algn="l"/>
              </a:tabLst>
            </a:pPr>
            <a:r>
              <a:rPr lang="sr-Latn-RS" sz="800" spc="-10" dirty="0" smtClean="0">
                <a:solidFill>
                  <a:srgbClr val="4C4D4F"/>
                </a:solidFill>
                <a:latin typeface="Arial MT"/>
                <a:cs typeface="Arial MT"/>
              </a:rPr>
              <a:t>tretman u kombinaciji sa čišćenjem.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39299" y="1364584"/>
            <a:ext cx="3556000" cy="126566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sr-Latn-RS" dirty="0" smtClean="0"/>
              <a:t>EFEKTI TRETMANA</a:t>
            </a:r>
            <a:endParaRPr spc="-10" dirty="0"/>
          </a:p>
          <a:p>
            <a:pPr marL="120650" marR="10160" indent="-101600">
              <a:lnSpc>
                <a:spcPct val="104200"/>
              </a:lnSpc>
              <a:spcBef>
                <a:spcPts val="285"/>
              </a:spcBef>
              <a:buChar char="•"/>
              <a:tabLst>
                <a:tab pos="120650" algn="l"/>
              </a:tabLst>
            </a:pPr>
            <a:r>
              <a:rPr lang="sr-Latn-RS" b="0" dirty="0">
                <a:latin typeface="Arial MT"/>
                <a:cs typeface="Arial MT"/>
              </a:rPr>
              <a:t>ručno čišćenje kože od mitesera i manjih nesavršenosti na udoban način za </a:t>
            </a:r>
            <a:r>
              <a:rPr lang="sr-Latn-RS" b="0" dirty="0" smtClean="0">
                <a:latin typeface="Arial MT"/>
                <a:cs typeface="Arial MT"/>
              </a:rPr>
              <a:t>klijenta</a:t>
            </a:r>
          </a:p>
          <a:p>
            <a:pPr marL="120650" marR="10160" indent="-101600">
              <a:lnSpc>
                <a:spcPct val="104200"/>
              </a:lnSpc>
              <a:spcBef>
                <a:spcPts val="285"/>
              </a:spcBef>
              <a:buChar char="•"/>
              <a:tabLst>
                <a:tab pos="120650" algn="l"/>
              </a:tabLst>
            </a:pPr>
            <a:r>
              <a:rPr lang="sr-Latn-RS" b="0" dirty="0" smtClean="0">
                <a:latin typeface="Arial MT"/>
                <a:cs typeface="Arial MT"/>
              </a:rPr>
              <a:t>smanjenje </a:t>
            </a:r>
            <a:r>
              <a:rPr lang="sr-Latn-RS" b="0" dirty="0">
                <a:latin typeface="Arial MT"/>
                <a:cs typeface="Arial MT"/>
              </a:rPr>
              <a:t>crvenila i iritacije nakon </a:t>
            </a:r>
            <a:r>
              <a:rPr lang="sr-Latn-RS" b="0" dirty="0" smtClean="0">
                <a:latin typeface="Arial MT"/>
                <a:cs typeface="Arial MT"/>
              </a:rPr>
              <a:t>čišćenja</a:t>
            </a:r>
          </a:p>
          <a:p>
            <a:pPr marL="120650" marR="10160" indent="-101600">
              <a:lnSpc>
                <a:spcPct val="104200"/>
              </a:lnSpc>
              <a:spcBef>
                <a:spcPts val="285"/>
              </a:spcBef>
              <a:buChar char="•"/>
              <a:tabLst>
                <a:tab pos="120650" algn="l"/>
              </a:tabLst>
            </a:pPr>
            <a:r>
              <a:rPr lang="sr-Latn-RS" b="0" dirty="0" smtClean="0">
                <a:latin typeface="Arial MT"/>
                <a:cs typeface="Arial MT"/>
              </a:rPr>
              <a:t>čišćenje </a:t>
            </a:r>
            <a:r>
              <a:rPr lang="sr-Latn-RS" b="0" dirty="0">
                <a:latin typeface="Arial MT"/>
                <a:cs typeface="Arial MT"/>
              </a:rPr>
              <a:t>i sužavanje proširenih „pora“ </a:t>
            </a:r>
            <a:r>
              <a:rPr lang="sr-Latn-RS" b="0" dirty="0" smtClean="0">
                <a:latin typeface="Arial MT"/>
                <a:cs typeface="Arial MT"/>
              </a:rPr>
              <a:t>kože</a:t>
            </a:r>
          </a:p>
          <a:p>
            <a:pPr marL="120650" marR="10160" indent="-101600">
              <a:lnSpc>
                <a:spcPct val="104200"/>
              </a:lnSpc>
              <a:spcBef>
                <a:spcPts val="285"/>
              </a:spcBef>
              <a:buChar char="•"/>
              <a:tabLst>
                <a:tab pos="120650" algn="l"/>
              </a:tabLst>
            </a:pPr>
            <a:r>
              <a:rPr lang="sr-Latn-RS" b="0" dirty="0" smtClean="0">
                <a:latin typeface="Arial MT"/>
                <a:cs typeface="Arial MT"/>
              </a:rPr>
              <a:t>zaglađivanje</a:t>
            </a:r>
            <a:r>
              <a:rPr lang="sr-Latn-RS" b="0" dirty="0">
                <a:latin typeface="Arial MT"/>
                <a:cs typeface="Arial MT"/>
              </a:rPr>
              <a:t>, osvežavanje i matiranje </a:t>
            </a:r>
            <a:r>
              <a:rPr lang="sr-Latn-RS" b="0" dirty="0" smtClean="0">
                <a:latin typeface="Arial MT"/>
                <a:cs typeface="Arial MT"/>
              </a:rPr>
              <a:t>tena</a:t>
            </a:r>
          </a:p>
          <a:p>
            <a:pPr marL="120650" marR="10160" indent="-101600">
              <a:lnSpc>
                <a:spcPct val="104200"/>
              </a:lnSpc>
              <a:spcBef>
                <a:spcPts val="285"/>
              </a:spcBef>
              <a:buChar char="•"/>
              <a:tabLst>
                <a:tab pos="120650" algn="l"/>
              </a:tabLst>
            </a:pPr>
            <a:r>
              <a:rPr lang="sr-Latn-RS" b="0" dirty="0" smtClean="0">
                <a:latin typeface="Arial MT"/>
                <a:cs typeface="Arial MT"/>
              </a:rPr>
              <a:t>zajedno </a:t>
            </a:r>
            <a:r>
              <a:rPr lang="sr-Latn-RS" b="0" dirty="0">
                <a:latin typeface="Arial MT"/>
                <a:cs typeface="Arial MT"/>
              </a:rPr>
              <a:t>sa 4-nedeljnim režimom kućne nege akni 22%* smanjenje lučenja sebuma*</a:t>
            </a:r>
            <a:r>
              <a:rPr sz="600" b="0" dirty="0" smtClean="0">
                <a:latin typeface="Arial MT"/>
                <a:cs typeface="Arial MT"/>
              </a:rPr>
              <a:t>*</a:t>
            </a:r>
            <a:r>
              <a:rPr sz="600" b="0" spc="-15" dirty="0" smtClean="0">
                <a:latin typeface="Arial MT"/>
                <a:cs typeface="Arial MT"/>
              </a:rPr>
              <a:t> </a:t>
            </a:r>
            <a:r>
              <a:rPr lang="sr-Latn-RS" sz="600" b="0" dirty="0">
                <a:latin typeface="Arial MT"/>
                <a:cs typeface="Arial MT"/>
              </a:rPr>
              <a:t>rezultati instrumentalnog merenja sebumetrom SM815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299" y="2711663"/>
            <a:ext cx="14878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800" b="1" dirty="0" smtClean="0">
                <a:solidFill>
                  <a:srgbClr val="4C4D4F"/>
                </a:solidFill>
                <a:latin typeface="Arial"/>
                <a:cs typeface="Arial"/>
              </a:rPr>
              <a:t>PREPARATI ZA LEČENJE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299" y="2874662"/>
            <a:ext cx="375920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PM 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001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PZ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335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PT</a:t>
            </a:r>
            <a:r>
              <a:rPr sz="800" spc="-3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336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PN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337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PN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339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-45" dirty="0">
                <a:solidFill>
                  <a:srgbClr val="4C4D4F"/>
                </a:solidFill>
                <a:latin typeface="Arial MT"/>
                <a:cs typeface="Arial MT"/>
              </a:rPr>
              <a:t>PA</a:t>
            </a:r>
            <a:r>
              <a:rPr sz="800" spc="-3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173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PN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338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PK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218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PK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073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PZ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237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269" y="2874662"/>
            <a:ext cx="2668270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Skin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Care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-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Face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and</a:t>
            </a:r>
            <a:r>
              <a:rPr sz="800" spc="-2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Eye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Micellar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Lotion</a:t>
            </a:r>
            <a:endParaRPr sz="800">
              <a:latin typeface="Arial MT"/>
              <a:cs typeface="Arial MT"/>
            </a:endParaRPr>
          </a:p>
          <a:p>
            <a:pPr marL="12700" marR="354330">
              <a:lnSpc>
                <a:spcPct val="104200"/>
              </a:lnSpc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Acne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-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Cleansing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gel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for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oily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and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acne-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prone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skin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Acne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-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Cleansing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tonic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for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oily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and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acne-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prone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skin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Acne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-</a:t>
            </a:r>
            <a:r>
              <a:rPr sz="800" spc="-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Softening</a:t>
            </a:r>
            <a:r>
              <a:rPr sz="800" spc="-4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And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Cleansing</a:t>
            </a:r>
            <a:r>
              <a:rPr sz="800" spc="-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2-in-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1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Face</a:t>
            </a:r>
            <a:r>
              <a:rPr sz="800" spc="-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Mask</a:t>
            </a:r>
            <a:endParaRPr sz="800">
              <a:latin typeface="Arial MT"/>
              <a:cs typeface="Arial MT"/>
            </a:endParaRPr>
          </a:p>
          <a:p>
            <a:pPr marL="12700" marR="5080">
              <a:lnSpc>
                <a:spcPct val="104200"/>
              </a:lnSpc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Acne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-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Cleansing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Mud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Mask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For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Oily</a:t>
            </a:r>
            <a:r>
              <a:rPr sz="800" spc="-5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And</a:t>
            </a:r>
            <a:r>
              <a:rPr sz="800" spc="-4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Acne-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Prone</a:t>
            </a:r>
            <a:r>
              <a:rPr sz="800" spc="-1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Skin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Cocktail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for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acne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skin</a:t>
            </a:r>
            <a:endParaRPr sz="800">
              <a:latin typeface="Arial MT"/>
              <a:cs typeface="Arial MT"/>
            </a:endParaRPr>
          </a:p>
          <a:p>
            <a:pPr marL="12700" marR="72390">
              <a:lnSpc>
                <a:spcPct val="104200"/>
              </a:lnSpc>
            </a:pP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Acne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-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Cleansing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Mask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For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Oily</a:t>
            </a:r>
            <a:r>
              <a:rPr sz="800" spc="-5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And</a:t>
            </a:r>
            <a:r>
              <a:rPr sz="800" spc="-4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Acne-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Prone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Skin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Acne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-</a:t>
            </a:r>
            <a:r>
              <a:rPr sz="800" spc="-5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Anti-Imperfection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Cream</a:t>
            </a:r>
            <a:r>
              <a:rPr sz="800" spc="-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With</a:t>
            </a:r>
            <a:r>
              <a:rPr sz="800" spc="-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LHA</a:t>
            </a:r>
            <a:r>
              <a:rPr sz="800" spc="-9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And</a:t>
            </a:r>
            <a:r>
              <a:rPr sz="800" spc="-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Silver</a:t>
            </a:r>
            <a:r>
              <a:rPr sz="800" spc="-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C4D4F"/>
                </a:solidFill>
                <a:latin typeface="Arial MT"/>
                <a:cs typeface="Arial MT"/>
              </a:rPr>
              <a:t>Ions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Acne</a:t>
            </a:r>
            <a:r>
              <a:rPr sz="800" spc="-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-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Mattifying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 and</a:t>
            </a:r>
            <a:r>
              <a:rPr sz="800" spc="-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normalizing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emulsion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Hyaluron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Plus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-</a:t>
            </a:r>
            <a:r>
              <a:rPr sz="800" spc="-50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Active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moisturizing</a:t>
            </a:r>
            <a:r>
              <a:rPr sz="800" spc="-5" dirty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C4D4F"/>
                </a:solidFill>
                <a:latin typeface="Arial MT"/>
                <a:cs typeface="Arial MT"/>
              </a:rPr>
              <a:t>eye</a:t>
            </a:r>
            <a:r>
              <a:rPr sz="800" spc="-10" dirty="0">
                <a:solidFill>
                  <a:srgbClr val="4C4D4F"/>
                </a:solidFill>
                <a:latin typeface="Arial MT"/>
                <a:cs typeface="Arial MT"/>
              </a:rPr>
              <a:t> cream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299" y="4230582"/>
            <a:ext cx="3591560" cy="70788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sr-Latn-RS" sz="800" b="1" dirty="0" smtClean="0">
                <a:solidFill>
                  <a:srgbClr val="4C4D4F"/>
                </a:solidFill>
                <a:latin typeface="Arial"/>
                <a:cs typeface="Arial"/>
              </a:rPr>
              <a:t>FREKVENCIJE TRETMANA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sr-Latn-RS" sz="800" dirty="0" smtClean="0">
                <a:solidFill>
                  <a:srgbClr val="4C4D4F"/>
                </a:solidFill>
                <a:latin typeface="Arial MT"/>
                <a:cs typeface="Arial MT"/>
              </a:rPr>
              <a:t>Kao prvi primarni tretman u seriji od 4-6 antibakterijskih tretmana protiv akni ili kao samostalan tretman.</a:t>
            </a: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sr-Latn-RS" sz="800" b="1" dirty="0" smtClean="0">
                <a:solidFill>
                  <a:srgbClr val="4C4D4F"/>
                </a:solidFill>
                <a:latin typeface="Arial"/>
                <a:cs typeface="Arial"/>
              </a:rPr>
              <a:t>TRAJANJE TRETMANA</a:t>
            </a:r>
          </a:p>
          <a:p>
            <a:pPr marL="12700">
              <a:lnSpc>
                <a:spcPct val="100000"/>
              </a:lnSpc>
            </a:pPr>
            <a:r>
              <a:rPr sz="800" spc="-10" dirty="0" smtClean="0">
                <a:solidFill>
                  <a:srgbClr val="4C4D4F"/>
                </a:solidFill>
                <a:latin typeface="Arial MT"/>
                <a:cs typeface="Arial MT"/>
              </a:rPr>
              <a:t>90-</a:t>
            </a:r>
            <a:r>
              <a:rPr sz="800" dirty="0" smtClean="0">
                <a:solidFill>
                  <a:srgbClr val="4C4D4F"/>
                </a:solidFill>
                <a:latin typeface="Arial MT"/>
                <a:cs typeface="Arial MT"/>
              </a:rPr>
              <a:t>120</a:t>
            </a:r>
            <a:r>
              <a:rPr sz="800" spc="-30" dirty="0" smtClean="0">
                <a:solidFill>
                  <a:srgbClr val="4C4D4F"/>
                </a:solidFill>
                <a:latin typeface="Arial MT"/>
                <a:cs typeface="Arial MT"/>
              </a:rPr>
              <a:t> </a:t>
            </a:r>
            <a:r>
              <a:rPr lang="pl-PL" sz="800" dirty="0" smtClean="0">
                <a:solidFill>
                  <a:srgbClr val="4C4D4F"/>
                </a:solidFill>
                <a:latin typeface="Arial MT"/>
                <a:cs typeface="Arial MT"/>
              </a:rPr>
              <a:t>minuta u zavisnosti od stepena promene.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1299" y="607663"/>
            <a:ext cx="3761104" cy="26725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800" b="1" dirty="0" smtClean="0">
                <a:solidFill>
                  <a:srgbClr val="4C4D4F"/>
                </a:solidFill>
                <a:latin typeface="Arial"/>
                <a:cs typeface="Arial"/>
              </a:rPr>
              <a:t>DIJAGRAM POSTUPKA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800" b="1" spc="-30" dirty="0" smtClean="0">
                <a:solidFill>
                  <a:srgbClr val="4C4D4F"/>
                </a:solidFill>
                <a:latin typeface="Tahoma"/>
                <a:cs typeface="Tahoma"/>
              </a:rPr>
              <a:t>Faza pripreme​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800" dirty="0" smtClean="0">
                <a:solidFill>
                  <a:srgbClr val="4C4D4F"/>
                </a:solidFill>
                <a:latin typeface="Arial MT"/>
                <a:cs typeface="Arial MT"/>
              </a:rPr>
              <a:t>Uklonite šminku sa očiju micelarnom tečnošću.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800" spc="-20" dirty="0" smtClean="0">
                <a:solidFill>
                  <a:srgbClr val="4C4D4F"/>
                </a:solidFill>
                <a:latin typeface="Arial MT"/>
                <a:cs typeface="Arial MT"/>
              </a:rPr>
              <a:t>Temeljno operite kožu lica, vrata i dekoltea gelom za čišćenje akni.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Tonizirajte kožu tonikom za čišćenje akni.</a:t>
            </a:r>
            <a:endParaRPr sz="800" dirty="0">
              <a:solidFill>
                <a:schemeClr val="tx1">
                  <a:lumMod val="65000"/>
                  <a:lumOff val="35000"/>
                </a:schemeClr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sr-Latn-RS" sz="800" b="1" dirty="0" smtClean="0">
                <a:solidFill>
                  <a:srgbClr val="4C4D4F"/>
                </a:solidFill>
                <a:latin typeface="Arial"/>
                <a:cs typeface="Arial"/>
              </a:rPr>
              <a:t>Faza ručnog čišćenja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sr-Latn-RS" sz="800" dirty="0" smtClean="0">
                <a:solidFill>
                  <a:srgbClr val="4C4D4F"/>
                </a:solidFill>
                <a:latin typeface="Arial MT"/>
                <a:cs typeface="Arial MT"/>
              </a:rPr>
              <a:t>Nanesite 2u1 masku za rastvaranje i čišćenje akni na lice, vrat, dekolte i masirajte 10-15 minuta ispod vaposona. Isperite masku u potpunosti toplom vodom ili je uklonite lokalno umesto ručnog čišćenja.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sr-Latn-RS" sz="800" dirty="0" smtClean="0">
                <a:solidFill>
                  <a:srgbClr val="4C4D4F"/>
                </a:solidFill>
                <a:latin typeface="Arial MT"/>
                <a:cs typeface="Arial MT"/>
              </a:rPr>
              <a:t>Uradite ručno čišćenje ili samo kavitacioni piling (ako je koža malo nečista).Nakon čišćenja, tonizirajte kožu tonikom za čišćenje akni, osušite i nanesite d’arsonval.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sr-Latn-RS" sz="800" dirty="0" smtClean="0">
                <a:solidFill>
                  <a:srgbClr val="4C4D4F"/>
                </a:solidFill>
                <a:latin typeface="Arial MT"/>
                <a:cs typeface="Arial MT"/>
              </a:rPr>
              <a:t>Nanesite masku od blata za čišćenje akni 15 minuta (maska se može pokriti folijom) a zatim isperite vodom.</a:t>
            </a:r>
            <a:r>
              <a:rPr lang="sr-Latn-RS" sz="800" b="1" spc="-10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sr-Latn-RS" sz="800" b="1" spc="-10" dirty="0" smtClean="0">
                <a:solidFill>
                  <a:srgbClr val="4C4D4F"/>
                </a:solidFill>
                <a:latin typeface="Arial"/>
                <a:cs typeface="Arial"/>
              </a:rPr>
              <a:t>Napomena: </a:t>
            </a:r>
            <a:r>
              <a:rPr lang="sr-Latn-RS" sz="800" spc="-10" dirty="0" smtClean="0">
                <a:solidFill>
                  <a:srgbClr val="4C4D4F"/>
                </a:solidFill>
                <a:latin typeface="Arial"/>
                <a:cs typeface="Arial"/>
              </a:rPr>
              <a:t>Kod jakih akni dodatno naneti koktel za kožu sklonu aknama i uvesti ultrazvuk ili mezoterapiju bez igle na 5 minuta. Zatim nanesite masku za čišćenje 15 minuta. Nemojte ispirati.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sr-Latn-RS" sz="800" spc="-20" dirty="0" smtClean="0">
                <a:solidFill>
                  <a:srgbClr val="4C4D4F"/>
                </a:solidFill>
                <a:latin typeface="Tahoma"/>
                <a:cs typeface="Tahoma"/>
              </a:rPr>
              <a:t>Kraj lečenja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sr-Latn-RS" sz="800" spc="-20" dirty="0" smtClean="0">
                <a:solidFill>
                  <a:srgbClr val="4C4D4F"/>
                </a:solidFill>
                <a:latin typeface="Tahoma"/>
                <a:cs typeface="Tahoma"/>
              </a:rPr>
              <a:t>Nanesite kremu protiv akni ili emulziju za matiranje i normalizaciju akni i Hialuron Plus aktivnu hidratantnu kremu za oči.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03500" y="4898221"/>
            <a:ext cx="25506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000" dirty="0" smtClean="0"/>
              <a:t>GENERALNI UVOZNIK I DISTRIBUTER</a:t>
            </a:r>
          </a:p>
          <a:p>
            <a:r>
              <a:rPr lang="sr-Latn-RS" sz="1000" dirty="0" smtClean="0"/>
              <a:t>   FASHION ROOM,OMLADINSKA 57</a:t>
            </a:r>
          </a:p>
          <a:p>
            <a:r>
              <a:rPr lang="sr-Latn-RS" sz="1000" dirty="0" smtClean="0"/>
              <a:t>36000 KRALJEVO,SRBIJA,TEL:+38162683328</a:t>
            </a:r>
          </a:p>
          <a:p>
            <a:r>
              <a:rPr lang="sr-Latn-RS" sz="1000" dirty="0" smtClean="0"/>
              <a:t>e-mail:byoteasrbija@hotmail.com</a:t>
            </a:r>
            <a:endParaRPr lang="sr-Latn-R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1608</Words>
  <Application>Microsoft Office PowerPoint</Application>
  <PresentationFormat>Custom</PresentationFormat>
  <Paragraphs>202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MT</vt:lpstr>
      <vt:lpstr>Tahoma</vt:lpstr>
      <vt:lpstr>Times New Roman</vt:lpstr>
      <vt:lpstr>Verdana</vt:lpstr>
      <vt:lpstr>Office Theme</vt:lpstr>
      <vt:lpstr>ACNE</vt:lpstr>
      <vt:lpstr>ACNE PROFESSIONAL</vt:lpstr>
      <vt:lpstr>PowerPoint Presentation</vt:lpstr>
      <vt:lpstr>ACNE - dijagram postupka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ACNE</dc:title>
  <cp:lastModifiedBy>Microsoft account</cp:lastModifiedBy>
  <cp:revision>19</cp:revision>
  <dcterms:created xsi:type="dcterms:W3CDTF">2024-03-05T13:46:26Z</dcterms:created>
  <dcterms:modified xsi:type="dcterms:W3CDTF">2024-03-06T08:50:26Z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2024-02-15T00:00:00Z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2024-03-05T00:00:00Z</vt:filetime>
  </property>
  <property fmtid="{D5CDD505-2E9C-101B-9397-08002B2CF9AE}" pid="5" name="Producer">
    <vt:lpwstr>Adobe PDF Library 15.0</vt:lpwstr>
  </property>
</Properties>
</file>