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embeddedFontLst>
    <p:embeddedFont>
      <p:font typeface="LCJEKB+CourierNewPSMT"/>
      <p:regular r:id="rId18"/>
    </p:embeddedFont>
    <p:embeddedFont>
      <p:font typeface="UWSNLK+CourierNewPS-ItalicMT"/>
      <p:regular r:id="rId19"/>
    </p:embeddedFont>
    <p:embeddedFont>
      <p:font typeface="WUDFGP+Calibri-Light,Bold"/>
      <p:regular r:id="rId20"/>
    </p:embeddedFont>
    <p:embeddedFont>
      <p:font typeface="BCEQVT+Calibri-Light"/>
      <p:regular r:id="rId21"/>
    </p:embeddedFont>
    <p:embeddedFont>
      <p:font typeface="DJJMPD+ArialMT"/>
      <p:regular r:id="rId22"/>
    </p:embeddedFont>
    <p:embeddedFont>
      <p:font typeface="JRVMTD+CourierNewPS-BoldMT"/>
      <p:regular r:id="rId2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font" Target="fonts/font1.fntdata" /><Relationship Id="rId19" Type="http://schemas.openxmlformats.org/officeDocument/2006/relationships/font" Target="fonts/font2.fntdata" /><Relationship Id="rId2" Type="http://schemas.openxmlformats.org/officeDocument/2006/relationships/tableStyles" Target="tableStyles.xml" /><Relationship Id="rId20" Type="http://schemas.openxmlformats.org/officeDocument/2006/relationships/font" Target="fonts/font3.fntdata" /><Relationship Id="rId21" Type="http://schemas.openxmlformats.org/officeDocument/2006/relationships/font" Target="fonts/font4.fntdata" /><Relationship Id="rId22" Type="http://schemas.openxmlformats.org/officeDocument/2006/relationships/font" Target="fonts/font5.fntdata" /><Relationship Id="rId23" Type="http://schemas.openxmlformats.org/officeDocument/2006/relationships/font" Target="fonts/font6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tel:+381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-32158" y="2017968"/>
            <a:ext cx="8793546" cy="81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ffffff"/>
                </a:solidFill>
                <a:latin typeface="LCJEKB+CourierNewPSMT"/>
                <a:cs typeface="LCJEKB+CourierNewPSMT"/>
              </a:rPr>
              <a:t>INSTRUKCIJE</a:t>
            </a:r>
            <a:r>
              <a:rPr dirty="0" sz="5400">
                <a:solidFill>
                  <a:srgbClr val="ffffff"/>
                </a:solidFill>
                <a:latin typeface="LCJEKB+CourierNewPSMT"/>
                <a:cs typeface="LCJEKB+CourierNewPSMT"/>
              </a:rPr>
              <a:t> </a:t>
            </a:r>
            <a:r>
              <a:rPr dirty="0" sz="5400">
                <a:solidFill>
                  <a:srgbClr val="ffffff"/>
                </a:solidFill>
                <a:latin typeface="LCJEKB+CourierNewPSMT"/>
                <a:cs typeface="LCJEKB+CourierNewPSMT"/>
              </a:rPr>
              <a:t>PROIZVODA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13093" y="3153671"/>
            <a:ext cx="2499376" cy="4528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SNLK+CourierNewPS-ItalicMT"/>
                <a:cs typeface="UWSNLK+CourierNewPS-ItalicMT"/>
              </a:rPr>
              <a:t>GLUTATION</a:t>
            </a:r>
          </a:p>
          <a:p>
            <a:pPr marL="0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SNLK+CourierNewPS-ItalicMT"/>
                <a:cs typeface="UWSNLK+CourierNewPS-ItalicMT"/>
              </a:rPr>
              <a:t>TRANESAMINSKA</a:t>
            </a:r>
            <a:r>
              <a:rPr dirty="0" sz="1400" spc="490">
                <a:solidFill>
                  <a:srgbClr val="ffffff"/>
                </a:solidFill>
                <a:latin typeface="UWSNLK+CourierNewPS-ItalicMT"/>
                <a:cs typeface="UWSNLK+CourierNewPS-ItalicMT"/>
              </a:rPr>
              <a:t> </a:t>
            </a:r>
            <a:r>
              <a:rPr dirty="0" sz="1400">
                <a:solidFill>
                  <a:srgbClr val="ffffff"/>
                </a:solidFill>
                <a:latin typeface="UWSNLK+CourierNewPS-ItalicMT"/>
                <a:cs typeface="UWSNLK+CourierNewPS-ItalicMT"/>
              </a:rPr>
              <a:t>KISELINA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704465"/>
            <a:ext cx="3840534" cy="671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PRE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POSLE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704465"/>
            <a:ext cx="3840534" cy="671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PRE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4400">
                <a:solidFill>
                  <a:srgbClr val="808080"/>
                </a:solidFill>
                <a:latin typeface="LCJEKB+CourierNewPSMT"/>
                <a:cs typeface="LCJEKB+CourierNewPSMT"/>
              </a:rPr>
              <a:t>POSLE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39023" y="5032899"/>
            <a:ext cx="3460018" cy="10929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GENERALNI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UVOZNIK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DISTRIBUTER</a:t>
            </a:r>
          </a:p>
          <a:p>
            <a:pPr marL="265906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FASHION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ROOM,OMLADINSKA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57</a:t>
            </a:r>
          </a:p>
          <a:p>
            <a:pPr marL="531812" marR="0">
              <a:lnSpc>
                <a:spcPts val="1585"/>
              </a:lnSpc>
              <a:spcBef>
                <a:spcPts val="4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36000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KRALJEVO,SRBIJA</a:t>
            </a:r>
          </a:p>
          <a:p>
            <a:pPr marL="638175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 u="sng">
                <a:solidFill>
                  <a:srgbClr val="0563c1"/>
                </a:solidFill>
                <a:latin typeface="LCJEKB+CourierNewPSMT"/>
                <a:cs typeface="LCJEKB+CourierNew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TEL:+381</a:t>
            </a:r>
            <a:r>
              <a:rPr dirty="0" sz="1400" spc="-20">
                <a:solidFill>
                  <a:srgbClr val="0563c1"/>
                </a:solidFill>
                <a:latin typeface="LCJEKB+CourierNewPSMT"/>
                <a:cs typeface="LCJEKB+CourierNew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62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683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328</a:t>
            </a:r>
          </a:p>
          <a:p>
            <a:pPr marL="0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e-mail:byoteasrbija@hotmail.com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29762" y="2121134"/>
            <a:ext cx="1859557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SADRŽAJ: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9762" y="3349162"/>
            <a:ext cx="3657624" cy="651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5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-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Prezentacija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brenda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</a:p>
          <a:p>
            <a:pPr marL="0" marR="0">
              <a:lnSpc>
                <a:spcPts val="2265"/>
              </a:lnSpc>
              <a:spcBef>
                <a:spcPts val="252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istorija;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29762" y="4001434"/>
            <a:ext cx="4572024" cy="1630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5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-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Instrukcije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proizvoda:</a:t>
            </a:r>
          </a:p>
          <a:p>
            <a:pPr marL="152400" marR="0">
              <a:lnSpc>
                <a:spcPts val="2265"/>
              </a:lnSpc>
              <a:spcBef>
                <a:spcPts val="252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-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Glutationski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piling;</a:t>
            </a:r>
          </a:p>
          <a:p>
            <a:pPr marL="0" marR="0">
              <a:lnSpc>
                <a:spcPts val="2265"/>
              </a:lnSpc>
              <a:spcBef>
                <a:spcPts val="302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-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Mezoterapija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glutationom;</a:t>
            </a:r>
          </a:p>
          <a:p>
            <a:pPr marL="0" marR="0">
              <a:lnSpc>
                <a:spcPts val="2265"/>
              </a:lnSpc>
              <a:spcBef>
                <a:spcPts val="302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-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Traneksamik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piling;</a:t>
            </a:r>
          </a:p>
          <a:p>
            <a:pPr marL="0" marR="0">
              <a:lnSpc>
                <a:spcPts val="2265"/>
              </a:lnSpc>
              <a:spcBef>
                <a:spcPts val="252"/>
              </a:spcBef>
              <a:spcAft>
                <a:spcPts val="0"/>
              </a:spcAft>
            </a:pP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-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Traneksamička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000">
                <a:solidFill>
                  <a:srgbClr val="808080"/>
                </a:solidFill>
                <a:latin typeface="LCJEKB+CourierNewPSMT"/>
                <a:cs typeface="LCJEKB+CourierNewPSMT"/>
              </a:rPr>
              <a:t>mezoterapija.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1161853"/>
            <a:ext cx="2926115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Naša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Istorija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670" y="2138262"/>
            <a:ext cx="1027203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WUDFGP+Calibri-Light,Bold"/>
                <a:cs typeface="WUDFGP+Calibri-Light,Bold"/>
              </a:rPr>
              <a:t>SKINDERMA,</a:t>
            </a:r>
            <a:r>
              <a:rPr dirty="0" sz="1800" spc="-32">
                <a:solidFill>
                  <a:srgbClr val="767171"/>
                </a:solidFill>
                <a:latin typeface="WUDFGP+Calibri-Light,Bold"/>
                <a:cs typeface="WUDFGP+Calibri-Light,Bold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kao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majka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zvanični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brend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Marmelant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SL,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danas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je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jedna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od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vodec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́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ih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kompanija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oblasti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estetike,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8670" y="2385150"/>
            <a:ext cx="10986789" cy="760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profesionalne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lepote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Pivot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Point-a,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licenciranih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škola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akademija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lepote,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širom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sveta.Kompanija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pruža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kompletna</a:t>
            </a:r>
          </a:p>
          <a:p>
            <a:pPr marL="0" marR="0">
              <a:lnSpc>
                <a:spcPts val="1800"/>
              </a:lnSpc>
              <a:spcBef>
                <a:spcPts val="143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rešenja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za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celokupno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tržište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profesionalne,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bolničke,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kliničke,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salonske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spa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estetike.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Takođe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pružamo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punu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podršku</a:t>
            </a:r>
            <a:r>
              <a:rPr dirty="0" sz="1800" spc="238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konsultacijama,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obukom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marketinškom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podrškom</a:t>
            </a:r>
            <a:r>
              <a:rPr dirty="0" sz="1800">
                <a:solidFill>
                  <a:srgbClr val="767171"/>
                </a:solidFill>
                <a:latin typeface="WUDFGP+Calibri-Light,Bold"/>
                <a:cs typeface="WUDFGP+Calibri-Light,Bold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1161853"/>
            <a:ext cx="6759609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SKINDERMA,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MEDICINSKA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KOZMETIKA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9560" y="2051965"/>
            <a:ext cx="2962275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650" spc="81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Dobra</a:t>
            </a:r>
            <a:r>
              <a:rPr dirty="0" sz="1600" spc="-38" u="sng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proizvodna</a:t>
            </a:r>
            <a:r>
              <a:rPr dirty="0" sz="1600" spc="-38" u="sng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praksa</a:t>
            </a:r>
            <a:r>
              <a:rPr dirty="0" sz="1600" spc="-38" u="sng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(GM</a:t>
            </a:r>
            <a:r>
              <a:rPr dirty="0" sz="1600" spc="-166">
                <a:solidFill>
                  <a:srgbClr val="767171"/>
                </a:solidFill>
                <a:latin typeface="BCEQVT+Calibri-Light"/>
                <a:cs typeface="BCEQVT+Calibri-Light"/>
              </a:rPr>
              <a:t>P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8671" y="2097018"/>
            <a:ext cx="3877597" cy="554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850" spc="69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Ponudite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proizvode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visokog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standarda</a:t>
            </a:r>
          </a:p>
          <a:p>
            <a:pPr marL="22860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vašim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kupcima.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79560" y="2386952"/>
            <a:ext cx="6450392" cy="4119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SKINDERMI</a:t>
            </a:r>
            <a:r>
              <a:rPr dirty="0" sz="1600" spc="15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veoma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ponosni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kvalitet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proizvoda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usluga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koje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nudimo.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Nabavljamo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samo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od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sertifikovanih,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pouzdanih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efikasnih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španskih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spc="-11">
                <a:solidFill>
                  <a:srgbClr val="767171"/>
                </a:solidFill>
                <a:latin typeface="BCEQVT+Calibri-Light"/>
                <a:cs typeface="BCEQVT+Calibri-Light"/>
              </a:rPr>
              <a:t>sirovina.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8671" y="2717794"/>
            <a:ext cx="3302842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850" spc="69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Podelite</a:t>
            </a:r>
            <a:r>
              <a:rPr dirty="0" sz="1800" spc="-46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uspeh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našim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timom.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79560" y="2818028"/>
            <a:ext cx="2625578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650" spc="81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Standardi</a:t>
            </a:r>
            <a:r>
              <a:rPr dirty="0" sz="1600" spc="-67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kvaliteta</a:t>
            </a:r>
            <a:r>
              <a:rPr dirty="0" sz="1600" spc="-86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skladišta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38671" y="3091682"/>
            <a:ext cx="11039651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850" spc="69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Izgradnja</a:t>
            </a:r>
            <a:r>
              <a:rPr dirty="0" sz="1800" spc="-15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dugoročnog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poverenja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našim</a:t>
            </a:r>
            <a:r>
              <a:rPr dirty="0" sz="1800" spc="1222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Svi</a:t>
            </a:r>
            <a:r>
              <a:rPr dirty="0" sz="1600" spc="-2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naši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medicinski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estetski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proizvodi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se</a:t>
            </a:r>
            <a:r>
              <a:rPr dirty="0" sz="1600" spc="-27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sistematski,</a:t>
            </a:r>
            <a:r>
              <a:rPr dirty="0" sz="1600" spc="-46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transportuju</a:t>
            </a:r>
            <a:r>
              <a:rPr dirty="0" sz="1600" spc="-46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odgovarajuc</a:t>
            </a:r>
          </a:p>
          <a:p>
            <a:pPr marL="1068181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́im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79560" y="3323704"/>
            <a:ext cx="631239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okolnostima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skladu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licencom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za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marketing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ili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specifikacijama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spc="-12">
                <a:solidFill>
                  <a:srgbClr val="767171"/>
                </a:solidFill>
                <a:latin typeface="BCEQVT+Calibri-Light"/>
                <a:cs typeface="BCEQVT+Calibri-Light"/>
              </a:rPr>
              <a:t>proizvoda.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67271" y="3379814"/>
            <a:ext cx="124019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partnerima.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179560" y="3584092"/>
            <a:ext cx="1512193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650" spc="81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Velika</a:t>
            </a:r>
            <a:r>
              <a:rPr dirty="0" sz="1600" spc="-38" u="sng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pomo</a:t>
            </a:r>
            <a:r>
              <a:rPr dirty="0" sz="1600" spc="-125">
                <a:solidFill>
                  <a:srgbClr val="767171"/>
                </a:solidFill>
                <a:latin typeface="BCEQVT+Calibri-Light"/>
                <a:cs typeface="BCEQVT+Calibri-Light"/>
              </a:rPr>
              <a:t>c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505643" y="3621392"/>
            <a:ext cx="15240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́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38671" y="3712458"/>
            <a:ext cx="4189308" cy="554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850" spc="69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Sledite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vrednosti</a:t>
            </a:r>
            <a:r>
              <a:rPr dirty="0" sz="1800" spc="-43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dobre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saradnje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društva</a:t>
            </a:r>
          </a:p>
          <a:p>
            <a:pPr marL="22860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kompanije.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179560" y="3919080"/>
            <a:ext cx="7038669" cy="4119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Radimo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samo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najboljim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logističkim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kompanijama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da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bismo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došli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do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naših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partnera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isporučili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naše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proizvode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koji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ispunjavaju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najviše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standarde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kvaliteta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fleksibilnosti.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179560" y="4350156"/>
            <a:ext cx="2573920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767171"/>
                </a:solidFill>
                <a:latin typeface="DJJMPD+ArialMT"/>
                <a:cs typeface="DJJMPD+ArialMT"/>
              </a:rPr>
              <a:t>•</a:t>
            </a:r>
            <a:r>
              <a:rPr dirty="0" sz="1650" spc="810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Proaktivna</a:t>
            </a:r>
            <a:r>
              <a:rPr dirty="0" sz="1600" spc="-79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briga</a:t>
            </a:r>
            <a:r>
              <a:rPr dirty="0" sz="1600" spc="-38" u="sng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o</a:t>
            </a:r>
            <a:r>
              <a:rPr dirty="0" sz="1600" spc="-73" u="sng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 u="sng">
                <a:solidFill>
                  <a:srgbClr val="767171"/>
                </a:solidFill>
                <a:latin typeface="BCEQVT+Calibri-Light"/>
                <a:cs typeface="BCEQVT+Calibri-Light"/>
              </a:rPr>
              <a:t>kupcima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79560" y="4685145"/>
            <a:ext cx="7148264" cy="5826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SKINDERMA-i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tu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da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vam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pomognemo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pratec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́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vas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na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svakom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koraku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efikasno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komunicirajuci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́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.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Razumemo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vaše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potrebe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predviđamo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vaše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probleme.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Obaveštavamo</a:t>
            </a:r>
          </a:p>
          <a:p>
            <a:pPr marL="0" marR="0">
              <a:lnSpc>
                <a:spcPts val="13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vas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o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svim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značajnim</a:t>
            </a:r>
            <a:r>
              <a:rPr dirty="0" sz="1600" spc="-87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600">
                <a:solidFill>
                  <a:srgbClr val="767171"/>
                </a:solidFill>
                <a:latin typeface="BCEQVT+Calibri-Light"/>
                <a:cs typeface="BCEQVT+Calibri-Light"/>
              </a:rPr>
              <a:t>dešavanjima.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1161853"/>
            <a:ext cx="4833019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SKINDERMA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ŠIROM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 spc="-20">
                <a:solidFill>
                  <a:srgbClr val="808080"/>
                </a:solidFill>
                <a:latin typeface="LCJEKB+CourierNewPSMT"/>
                <a:cs typeface="LCJEKB+CourierNewPSMT"/>
              </a:rPr>
              <a:t>SVETA…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8620" y="2928534"/>
            <a:ext cx="3970638" cy="1501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WUDFGP+Calibri-Light,Bold"/>
                <a:cs typeface="WUDFGP+Calibri-Light,Bold"/>
              </a:rPr>
              <a:t>SKINDERMA</a:t>
            </a:r>
            <a:r>
              <a:rPr dirty="0" sz="1800" spc="-30">
                <a:solidFill>
                  <a:srgbClr val="767171"/>
                </a:solidFill>
                <a:latin typeface="WUDFGP+Calibri-Light,Bold"/>
                <a:cs typeface="WUDFGP+Calibri-Light,Bold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Medicinska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 spc="-18">
                <a:solidFill>
                  <a:srgbClr val="767171"/>
                </a:solidFill>
                <a:latin typeface="BCEQVT+Calibri-Light"/>
                <a:cs typeface="BCEQVT+Calibri-Light"/>
              </a:rPr>
              <a:t>kozmetika,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lansirana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je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martu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2023.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godine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i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vec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́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je</a:t>
            </a:r>
          </a:p>
          <a:p>
            <a:pPr marL="0" marR="0">
              <a:lnSpc>
                <a:spcPts val="1800"/>
              </a:lnSpc>
              <a:spcBef>
                <a:spcPts val="193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snažno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prisutna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u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više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od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52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zemlje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širom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sveta.Stvaramo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jake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poslovne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odnose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koji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su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osnova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uspešnog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 </a:t>
            </a: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međunarodnog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767171"/>
                </a:solidFill>
                <a:latin typeface="BCEQVT+Calibri-Light"/>
                <a:cs typeface="BCEQVT+Calibri-Light"/>
              </a:rPr>
              <a:t>brenda.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45788" y="1073692"/>
            <a:ext cx="3566195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Glutation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piling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28243" y="1589425"/>
            <a:ext cx="921432" cy="3454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1937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20%</a:t>
            </a:r>
          </a:p>
          <a:p>
            <a:pPr marL="0" marR="0">
              <a:lnSpc>
                <a:spcPts val="1100"/>
              </a:lnSpc>
              <a:spcBef>
                <a:spcPts val="219"/>
              </a:spcBef>
              <a:spcAft>
                <a:spcPts val="0"/>
              </a:spcAft>
            </a:pP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koncentracije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8110" y="2258134"/>
            <a:ext cx="8357891" cy="1691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Inhibira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stvaranje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tirozinaze,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neutrališe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slobodne</a:t>
            </a:r>
          </a:p>
          <a:p>
            <a:pPr marL="285750" marR="0">
              <a:lnSpc>
                <a:spcPts val="2039"/>
              </a:lnSpc>
              <a:spcBef>
                <a:spcPts val="120"/>
              </a:spcBef>
              <a:spcAft>
                <a:spcPts val="0"/>
              </a:spcAft>
            </a:pP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radikale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poboljšava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obnavljanje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25">
                <a:solidFill>
                  <a:srgbClr val="808080"/>
                </a:solidFill>
                <a:latin typeface="LCJEKB+CourierNewPSMT"/>
                <a:cs typeface="LCJEKB+CourierNewPSMT"/>
              </a:rPr>
              <a:t>ćelija.</a:t>
            </a:r>
          </a:p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Indikovano</a:t>
            </a:r>
            <a:r>
              <a:rPr dirty="0" sz="1800" spc="-55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za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staračke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pege,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foto-starenje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za</a:t>
            </a:r>
          </a:p>
          <a:p>
            <a:pPr marL="285750" marR="0">
              <a:lnSpc>
                <a:spcPts val="2039"/>
              </a:lnSpc>
              <a:spcBef>
                <a:spcPts val="170"/>
              </a:spcBef>
              <a:spcAft>
                <a:spcPts val="0"/>
              </a:spcAft>
            </a:pP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revitalizaciju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osvetljavanje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kože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revitalizaciju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56">
                <a:solidFill>
                  <a:srgbClr val="808080"/>
                </a:solidFill>
                <a:latin typeface="LCJEKB+CourierNewPSMT"/>
                <a:cs typeface="LCJEKB+CourierNewPSMT"/>
              </a:rPr>
              <a:t>pora.</a:t>
            </a:r>
          </a:p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Vreme</a:t>
            </a:r>
            <a:r>
              <a:rPr dirty="0" sz="1800" spc="-3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ekspozicije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od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1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do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5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minuta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(kontrolisana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3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36">
                <a:solidFill>
                  <a:srgbClr val="808080"/>
                </a:solidFill>
                <a:latin typeface="LCJEKB+CourierNewPSMT"/>
                <a:cs typeface="LCJEKB+CourierNewPSMT"/>
              </a:rPr>
              <a:t>sloja).</a:t>
            </a:r>
          </a:p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Svakih</a:t>
            </a:r>
            <a:r>
              <a:rPr dirty="0" sz="1800" spc="-34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15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dana,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potpuno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regenerisanom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kožom.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78107" y="4587623"/>
            <a:ext cx="256564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Funkcije</a:t>
            </a:r>
            <a:r>
              <a:rPr dirty="0" sz="1600" spc="2681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Sastojci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16580" y="4587623"/>
            <a:ext cx="185929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Preporučeno</a:t>
            </a: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za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90295" y="4587623"/>
            <a:ext cx="39627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pH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78107" y="4920472"/>
            <a:ext cx="2550406" cy="393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08080"/>
                </a:solidFill>
                <a:latin typeface="LCJEKB+CourierNewPSMT"/>
                <a:cs typeface="LCJEKB+CourierNewPSMT"/>
              </a:rPr>
              <a:t>Izbeljivanje</a:t>
            </a:r>
            <a:r>
              <a:rPr dirty="0" sz="1200" spc="1962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Glutation</a:t>
            </a:r>
          </a:p>
          <a:p>
            <a:pPr marL="0" marR="0">
              <a:lnSpc>
                <a:spcPts val="1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08080"/>
                </a:solidFill>
                <a:latin typeface="LCJEKB+CourierNewPSMT"/>
                <a:cs typeface="LCJEKB+CourierNewPSMT"/>
              </a:rPr>
              <a:t>Regeneracija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16580" y="4921727"/>
            <a:ext cx="3232811" cy="666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Suva</a:t>
            </a:r>
            <a:r>
              <a:rPr dirty="0" sz="1400" spc="-12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koža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(bori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se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protiv</a:t>
            </a:r>
            <a:r>
              <a:rPr dirty="0" sz="1400" spc="1586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3</a:t>
            </a:r>
          </a:p>
          <a:p>
            <a:pPr marL="0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oksidacije)Smanjuje</a:t>
            </a:r>
          </a:p>
          <a:p>
            <a:pPr marL="0" marR="0">
              <a:lnSpc>
                <a:spcPts val="1585"/>
              </a:lnSpc>
              <a:spcBef>
                <a:spcPts val="4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melazmu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16580" y="5561807"/>
            <a:ext cx="1536717" cy="2395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Sprečava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bore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45788" y="1073692"/>
            <a:ext cx="2072952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Glutation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8110" y="2258133"/>
            <a:ext cx="5637552" cy="31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Dostupno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10">
                <a:solidFill>
                  <a:srgbClr val="808080"/>
                </a:solidFill>
                <a:latin typeface="LCJEKB+CourierNewPSMT"/>
                <a:cs typeface="LCJEKB+CourierNewPSMT"/>
              </a:rPr>
              <a:t>pakovanje: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5ml,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10ml,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1500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UI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8110" y="2806773"/>
            <a:ext cx="6336050" cy="8680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Antioksidans: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Glutation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je</a:t>
            </a:r>
            <a:r>
              <a:rPr dirty="0" sz="1800" spc="495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najjači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poznati</a:t>
            </a:r>
          </a:p>
          <a:p>
            <a:pPr marL="285750" marR="0">
              <a:lnSpc>
                <a:spcPts val="2039"/>
              </a:lnSpc>
              <a:spcBef>
                <a:spcPts val="120"/>
              </a:spcBef>
              <a:spcAft>
                <a:spcPts val="0"/>
              </a:spcAft>
            </a:pP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antioksidans(deluje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čak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na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ćelijskom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nivou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)</a:t>
            </a:r>
          </a:p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Najefikasniji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1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detoksikator.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78110" y="3629733"/>
            <a:ext cx="6320154" cy="31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Depigmentirajućiagens:</a:t>
            </a:r>
            <a:r>
              <a:rPr dirty="0" sz="1800" spc="599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deluje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kao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izvrstan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63860" y="3926433"/>
            <a:ext cx="3293131" cy="29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depigmentirajući</a:t>
            </a:r>
            <a:r>
              <a:rPr dirty="0" sz="1800" spc="630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21" strike="sngStrike">
                <a:solidFill>
                  <a:srgbClr val="808080"/>
                </a:solidFill>
                <a:latin typeface="LCJEKB+CourierNewPSMT"/>
                <a:cs typeface="LCJEKB+CourierNewPSMT"/>
              </a:rPr>
              <a:t>agens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8109" y="5280284"/>
            <a:ext cx="4678702" cy="29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GLAVNI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SASTOJCI: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Glutation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(20%).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00760" y="1015227"/>
            <a:ext cx="6748814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Traneksamik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piling</a:t>
            </a:r>
            <a:r>
              <a:rPr dirty="0" sz="2800" spc="-34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KOMBO</a:t>
            </a:r>
            <a:r>
              <a:rPr dirty="0" sz="2800" spc="-23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KOKTEL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39" y="1950448"/>
            <a:ext cx="9264059" cy="288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650" spc="12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Sastojci: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traneksaminska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kiselina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alfa</a:t>
            </a:r>
            <a:r>
              <a:rPr dirty="0" sz="1600" spc="943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650" spc="12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Piling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je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efikasan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u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lečenju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15389" y="2336740"/>
            <a:ext cx="873446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arbutin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poznati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su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po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svojim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svojstvima</a:t>
            </a:r>
            <a:r>
              <a:rPr dirty="0" sz="1600" spc="4215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problema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pigmentacijom.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5389" y="2702500"/>
            <a:ext cx="3688100" cy="6340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smanjenja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hiperpigmentacije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</a:p>
          <a:p>
            <a:pPr marL="0" marR="0">
              <a:lnSpc>
                <a:spcPts val="1812"/>
              </a:lnSpc>
              <a:spcBef>
                <a:spcPts val="1067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posvjetljivanja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 spc="11">
                <a:solidFill>
                  <a:srgbClr val="808080"/>
                </a:solidFill>
                <a:latin typeface="LCJEKB+CourierNewPSMT"/>
                <a:cs typeface="LCJEKB+CourierNewPSMT"/>
              </a:rPr>
              <a:t>kože.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27518" y="2702500"/>
            <a:ext cx="3566180" cy="6340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Indikovan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je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za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pigmentiranu</a:t>
            </a:r>
          </a:p>
          <a:p>
            <a:pPr marL="0" marR="0">
              <a:lnSpc>
                <a:spcPts val="1812"/>
              </a:lnSpc>
              <a:spcBef>
                <a:spcPts val="1067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kožu.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41768" y="3413488"/>
            <a:ext cx="3731915" cy="138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650" spc="12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Vreme</a:t>
            </a:r>
            <a:r>
              <a:rPr dirty="0" sz="1600" spc="15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ekspozicije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od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1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do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5</a:t>
            </a:r>
          </a:p>
          <a:p>
            <a:pPr marL="285750" marR="0">
              <a:lnSpc>
                <a:spcPts val="1812"/>
              </a:lnSpc>
              <a:spcBef>
                <a:spcPts val="1067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minuta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(kontrolisano).</a:t>
            </a:r>
          </a:p>
          <a:p>
            <a:pPr marL="0" marR="0">
              <a:lnSpc>
                <a:spcPts val="1843"/>
              </a:lnSpc>
              <a:spcBef>
                <a:spcPts val="955"/>
              </a:spcBef>
              <a:spcAft>
                <a:spcPts val="0"/>
              </a:spcAft>
            </a:pPr>
            <a:r>
              <a:rPr dirty="0" sz="16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650" spc="12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Svakih</a:t>
            </a:r>
            <a:r>
              <a:rPr dirty="0" sz="1600" spc="17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15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dana,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sa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potpuno</a:t>
            </a:r>
          </a:p>
          <a:p>
            <a:pPr marL="285750" marR="0">
              <a:lnSpc>
                <a:spcPts val="1812"/>
              </a:lnSpc>
              <a:spcBef>
                <a:spcPts val="1067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regenerisanom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kožom.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39" y="3540488"/>
            <a:ext cx="4708545" cy="288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650" spc="12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Prisustvo</a:t>
            </a:r>
            <a:r>
              <a:rPr dirty="0" sz="1600" spc="25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propilen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glikola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pomaže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u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15389" y="3926780"/>
            <a:ext cx="3566180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održavanju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hidratacije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600">
                <a:solidFill>
                  <a:srgbClr val="808080"/>
                </a:solidFill>
                <a:latin typeface="LCJEKB+CourierNewPSMT"/>
                <a:cs typeface="LCJEKB+CourierNewPSMT"/>
              </a:rPr>
              <a:t>kože.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78107" y="4988839"/>
            <a:ext cx="256564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Funkcije</a:t>
            </a:r>
            <a:r>
              <a:rPr dirty="0" sz="1600" spc="2681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Sastojci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316580" y="4988839"/>
            <a:ext cx="185929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Preporučeno</a:t>
            </a: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za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90295" y="4988839"/>
            <a:ext cx="396279" cy="268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JRVMTD+CourierNewPS-BoldMT"/>
                <a:cs typeface="JRVMTD+CourierNewPS-BoldMT"/>
              </a:rPr>
              <a:t>pH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78107" y="5321688"/>
            <a:ext cx="3083806" cy="4541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08080"/>
                </a:solidFill>
                <a:latin typeface="LCJEKB+CourierNewPSMT"/>
                <a:cs typeface="LCJEKB+CourierNewPSMT"/>
              </a:rPr>
              <a:t>Izbeljivanje</a:t>
            </a:r>
            <a:r>
              <a:rPr dirty="0" sz="1200" spc="1962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Traneksaminska</a:t>
            </a:r>
          </a:p>
          <a:p>
            <a:pPr marL="1437869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kiselina(10%)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316580" y="5322942"/>
            <a:ext cx="1112676" cy="2395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Smanjenje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290295" y="5322942"/>
            <a:ext cx="259097" cy="2395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16580" y="5536302"/>
            <a:ext cx="2179337" cy="666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hiperpigmentacije</a:t>
            </a:r>
          </a:p>
          <a:p>
            <a:pPr marL="0" marR="0">
              <a:lnSpc>
                <a:spcPts val="1585"/>
              </a:lnSpc>
              <a:spcBef>
                <a:spcPts val="9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Posvetljavanje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kože</a:t>
            </a:r>
          </a:p>
          <a:p>
            <a:pPr marL="0" marR="0">
              <a:lnSpc>
                <a:spcPts val="1585"/>
              </a:lnSpc>
              <a:spcBef>
                <a:spcPts val="44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Hidratacija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815976" y="5749663"/>
            <a:ext cx="1854852" cy="2395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Alfa</a:t>
            </a:r>
            <a:r>
              <a:rPr dirty="0" sz="1400" spc="-1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400">
                <a:solidFill>
                  <a:srgbClr val="808080"/>
                </a:solidFill>
                <a:latin typeface="LCJEKB+CourierNewPSMT"/>
                <a:cs typeface="LCJEKB+CourierNewPSMT"/>
              </a:rPr>
              <a:t>arbutin(1%)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45788" y="1073692"/>
            <a:ext cx="2499741" cy="440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808080"/>
                </a:solidFill>
                <a:latin typeface="LCJEKB+CourierNewPSMT"/>
                <a:cs typeface="LCJEKB+CourierNewPSMT"/>
              </a:rPr>
              <a:t>Traneksamik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8111" y="2258133"/>
            <a:ext cx="5357517" cy="31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Dostupno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10">
                <a:solidFill>
                  <a:srgbClr val="808080"/>
                </a:solidFill>
                <a:latin typeface="LCJEKB+CourierNewPSMT"/>
                <a:cs typeface="LCJEKB+CourierNewPSMT"/>
              </a:rPr>
              <a:t>pakovanje: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10ml</a:t>
            </a:r>
            <a:r>
              <a:rPr dirty="0" sz="1800" spc="-25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ili</a:t>
            </a:r>
            <a:r>
              <a:rPr dirty="0" sz="1800" spc="-2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1500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UI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8111" y="2806773"/>
            <a:ext cx="7974350" cy="11424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Traneksamik</a:t>
            </a:r>
            <a:r>
              <a:rPr dirty="0" sz="1800" spc="-27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poznat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po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svojim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svojstvima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izbeljivanja</a:t>
            </a:r>
          </a:p>
          <a:p>
            <a:pPr marL="285750" marR="0">
              <a:lnSpc>
                <a:spcPts val="2039"/>
              </a:lnSpc>
              <a:spcBef>
                <a:spcPts val="120"/>
              </a:spcBef>
              <a:spcAft>
                <a:spcPts val="0"/>
              </a:spcAft>
            </a:pP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smanjenju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fleka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na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25">
                <a:solidFill>
                  <a:srgbClr val="808080"/>
                </a:solidFill>
                <a:latin typeface="LCJEKB+CourierNewPSMT"/>
                <a:cs typeface="LCJEKB+CourierNewPSMT"/>
              </a:rPr>
              <a:t>koži.</a:t>
            </a:r>
          </a:p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Reguliše</a:t>
            </a:r>
            <a:r>
              <a:rPr dirty="0" sz="1800" spc="-38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tonus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kože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minimizira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stvaranje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 spc="-23">
                <a:solidFill>
                  <a:srgbClr val="808080"/>
                </a:solidFill>
                <a:latin typeface="LCJEKB+CourierNewPSMT"/>
                <a:cs typeface="LCJEKB+CourierNewPSMT"/>
              </a:rPr>
              <a:t>melanina.</a:t>
            </a:r>
          </a:p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808080"/>
                </a:solidFill>
                <a:latin typeface="DJJMPD+ArialMT"/>
                <a:cs typeface="DJJMPD+ArialMT"/>
              </a:rPr>
              <a:t>•</a:t>
            </a:r>
            <a:r>
              <a:rPr dirty="0" sz="1850" spc="1139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Melazma,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hiperpigmentacija,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mrlje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i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tamne</a:t>
            </a:r>
            <a:r>
              <a:rPr dirty="0" sz="1800" spc="-175">
                <a:solidFill>
                  <a:srgbClr val="808080"/>
                </a:solidFill>
                <a:latin typeface="LCJEKB+CourierNewPSMT"/>
                <a:cs typeface="LCJEKB+CourierNewPSMT"/>
              </a:rPr>
              <a:t> </a:t>
            </a:r>
            <a:r>
              <a:rPr dirty="0" sz="1800">
                <a:solidFill>
                  <a:srgbClr val="808080"/>
                </a:solidFill>
                <a:latin typeface="LCJEKB+CourierNewPSMT"/>
                <a:cs typeface="LCJEKB+CourierNewPSMT"/>
              </a:rPr>
              <a:t>mrlje.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78109" y="5078636"/>
            <a:ext cx="6442097" cy="29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GLAVNI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SASTOJCI:</a:t>
            </a:r>
            <a:r>
              <a:rPr dirty="0" sz="1800" spc="-85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Traneksamična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kiselina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 </a:t>
            </a:r>
            <a:r>
              <a:rPr dirty="0" sz="1800" b="1">
                <a:solidFill>
                  <a:srgbClr val="808080"/>
                </a:solidFill>
                <a:latin typeface="JRVMTD+CourierNewPS-BoldMT"/>
                <a:cs typeface="JRVMTD+CourierNewPS-BoldMT"/>
              </a:rPr>
              <a:t>(10%).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92737" y="6475818"/>
            <a:ext cx="15555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SKINDERMA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TRAINING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2024-02-12T08:18:54-06:00</dcterms:modified>
</cp:coreProperties>
</file>